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69"/>
  </p:notesMasterIdLst>
  <p:sldIdLst>
    <p:sldId id="258" r:id="rId2"/>
    <p:sldId id="259" r:id="rId3"/>
    <p:sldId id="260" r:id="rId4"/>
    <p:sldId id="322" r:id="rId5"/>
    <p:sldId id="324" r:id="rId6"/>
    <p:sldId id="325" r:id="rId7"/>
    <p:sldId id="326" r:id="rId8"/>
    <p:sldId id="323" r:id="rId9"/>
    <p:sldId id="327" r:id="rId10"/>
    <p:sldId id="261" r:id="rId11"/>
    <p:sldId id="328"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9" r:id="rId29"/>
    <p:sldId id="330" r:id="rId30"/>
    <p:sldId id="279" r:id="rId31"/>
    <p:sldId id="280" r:id="rId32"/>
    <p:sldId id="282" r:id="rId33"/>
    <p:sldId id="283" r:id="rId34"/>
    <p:sldId id="284" r:id="rId35"/>
    <p:sldId id="286" r:id="rId36"/>
    <p:sldId id="285" r:id="rId37"/>
    <p:sldId id="287" r:id="rId38"/>
    <p:sldId id="288" r:id="rId39"/>
    <p:sldId id="289" r:id="rId40"/>
    <p:sldId id="290" r:id="rId41"/>
    <p:sldId id="341" r:id="rId42"/>
    <p:sldId id="361" r:id="rId43"/>
    <p:sldId id="359" r:id="rId44"/>
    <p:sldId id="291" r:id="rId45"/>
    <p:sldId id="331" r:id="rId46"/>
    <p:sldId id="339" r:id="rId47"/>
    <p:sldId id="340" r:id="rId48"/>
    <p:sldId id="292" r:id="rId49"/>
    <p:sldId id="333" r:id="rId50"/>
    <p:sldId id="334" r:id="rId51"/>
    <p:sldId id="335" r:id="rId52"/>
    <p:sldId id="336" r:id="rId53"/>
    <p:sldId id="337" r:id="rId54"/>
    <p:sldId id="338" r:id="rId55"/>
    <p:sldId id="342" r:id="rId56"/>
    <p:sldId id="362" r:id="rId57"/>
    <p:sldId id="320" r:id="rId58"/>
    <p:sldId id="293" r:id="rId59"/>
    <p:sldId id="319" r:id="rId60"/>
    <p:sldId id="295" r:id="rId61"/>
    <p:sldId id="352" r:id="rId62"/>
    <p:sldId id="353" r:id="rId63"/>
    <p:sldId id="354" r:id="rId64"/>
    <p:sldId id="355" r:id="rId65"/>
    <p:sldId id="360" r:id="rId66"/>
    <p:sldId id="296" r:id="rId67"/>
    <p:sldId id="35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94709"/>
  </p:normalViewPr>
  <p:slideViewPr>
    <p:cSldViewPr snapToGrid="0" snapToObjects="1" showGuides="1">
      <p:cViewPr>
        <p:scale>
          <a:sx n="82" d="100"/>
          <a:sy n="82" d="100"/>
        </p:scale>
        <p:origin x="256" y="928"/>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21576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3968387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43378465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43.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37.png"/><Relationship Id="rId7"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3.tiff"/><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15: Decision Trees</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261676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 (cont.)</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Or in the [inferential] data analysis world:</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4" name="Picture 3">
            <a:extLst>
              <a:ext uri="{FF2B5EF4-FFF2-40B4-BE49-F238E27FC236}">
                <a16:creationId xmlns:a16="http://schemas.microsoft.com/office/drawing/2014/main" id="{185C375D-9970-EC49-B164-E5916DAE7EDD}"/>
              </a:ext>
            </a:extLst>
          </p:cNvPr>
          <p:cNvPicPr>
            <a:picLocks noChangeAspect="1"/>
          </p:cNvPicPr>
          <p:nvPr/>
        </p:nvPicPr>
        <p:blipFill>
          <a:blip r:embed="rId2"/>
          <a:stretch>
            <a:fillRect/>
          </a:stretch>
        </p:blipFill>
        <p:spPr>
          <a:xfrm>
            <a:off x="1759563" y="1615440"/>
            <a:ext cx="8718267" cy="4785360"/>
          </a:xfrm>
          <a:prstGeom prst="rect">
            <a:avLst/>
          </a:prstGeom>
        </p:spPr>
      </p:pic>
    </p:spTree>
    <p:extLst>
      <p:ext uri="{BB962C8B-B14F-4D97-AF65-F5344CB8AC3E}">
        <p14:creationId xmlns:p14="http://schemas.microsoft.com/office/powerpoint/2010/main" val="541785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endParaRPr lang="en-US" dirty="0">
              <a:effectLst/>
            </a:endParaRPr>
          </a:p>
        </p:txBody>
      </p:sp>
      <p:sp>
        <p:nvSpPr>
          <p:cNvPr id="3" name="Content Placeholder 2"/>
          <p:cNvSpPr>
            <a:spLocks noGrp="1"/>
          </p:cNvSpPr>
          <p:nvPr>
            <p:ph idx="1"/>
          </p:nvPr>
        </p:nvSpPr>
        <p:spPr>
          <a:xfrm>
            <a:off x="833415" y="1177758"/>
            <a:ext cx="10327008" cy="4219432"/>
          </a:xfrm>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298995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250960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dirty="0"/>
              <a:t>the internal nodes of the tree represent attribute testing.</a:t>
            </a:r>
          </a:p>
          <a:p>
            <a:pPr marL="1085820" lvl="1" indent="-342900">
              <a:spcAft>
                <a:spcPts val="1800"/>
              </a:spcAft>
              <a:buFont typeface="Arial" charset="0"/>
              <a:buChar char="•"/>
            </a:pPr>
            <a:r>
              <a:rPr lang="en-US" dirty="0"/>
              <a:t>branching in the next level is determined by attribute value (yes/no).</a:t>
            </a:r>
          </a:p>
          <a:p>
            <a:pPr marL="1085820" lvl="1" indent="-342900">
              <a:spcAft>
                <a:spcPts val="1800"/>
              </a:spcAft>
              <a:buFont typeface="Arial" charset="0"/>
              <a:buChar char="•"/>
            </a:pPr>
            <a:r>
              <a:rPr lang="en-US" dirty="0"/>
              <a:t>terminal leaf nodes represent class assignments.</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3690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endParaRPr lang="en-US" sz="2400" dirty="0"/>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0" y="1663851"/>
            <a:ext cx="5089954" cy="3273909"/>
          </a:xfrm>
          <a:prstGeom prst="rect">
            <a:avLst/>
          </a:prstGeom>
        </p:spPr>
      </p:pic>
    </p:spTree>
    <p:extLst>
      <p:ext uri="{BB962C8B-B14F-4D97-AF65-F5344CB8AC3E}">
        <p14:creationId xmlns:p14="http://schemas.microsoft.com/office/powerpoint/2010/main" val="311102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p:txBody>
          <a:bodyPr/>
          <a:lstStyle/>
          <a:p>
            <a:r>
              <a:rPr lang="en-US" sz="2400" dirty="0"/>
              <a:t>Every flow chart tree corresponds to a partition of the feature space by </a:t>
            </a:r>
            <a:r>
              <a:rPr lang="en-US" sz="2400" b="1" dirty="0"/>
              <a:t>axis aligned lines or (hyper) planes</a:t>
            </a:r>
            <a:r>
              <a:rPr lang="en-US" sz="2400" dirty="0"/>
              <a:t>.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80414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a:xfrm>
            <a:off x="932495" y="980150"/>
            <a:ext cx="10327008" cy="1643501"/>
          </a:xfrm>
        </p:spPr>
        <p:txBody>
          <a:bodyPr/>
          <a:lstStyle/>
          <a:p>
            <a:r>
              <a:rPr lang="en-US" dirty="0"/>
              <a:t>Each comparison and branching represents splitting a region in the feature space on </a:t>
            </a:r>
            <a:r>
              <a:rPr lang="en-US" u="sng" dirty="0"/>
              <a:t>a single feature</a:t>
            </a:r>
            <a:r>
              <a:rPr lang="en-US" dirty="0"/>
              <a:t>. Typically, at each iteration, we split once along one dimension (one predictor).  Why?</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92978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a:xfrm>
            <a:off x="932496" y="1581160"/>
            <a:ext cx="10327008" cy="2111143"/>
          </a:xfrm>
        </p:spPr>
        <p:txBody>
          <a:bodyPr/>
          <a:lstStyle/>
          <a:p>
            <a:pPr>
              <a:spcAft>
                <a:spcPts val="1800"/>
              </a:spcAft>
            </a:pPr>
            <a:r>
              <a:rPr lang="en-US" dirty="0"/>
              <a:t>Given a training set, </a:t>
            </a:r>
            <a:r>
              <a:rPr lang="en-US" i="1" dirty="0"/>
              <a:t>learning</a:t>
            </a:r>
            <a:r>
              <a:rPr lang="en-US" dirty="0"/>
              <a:t> a decision tree model for binary classification means:</a:t>
            </a:r>
          </a:p>
          <a:p>
            <a:pPr marL="342900" indent="-342900">
              <a:spcAft>
                <a:spcPts val="1800"/>
              </a:spcAft>
              <a:buFont typeface="Arial" charset="0"/>
              <a:buChar char="•"/>
            </a:pPr>
            <a:r>
              <a:rPr lang="en-US" dirty="0"/>
              <a:t>producing an </a:t>
            </a:r>
            <a:r>
              <a:rPr lang="en-US" b="1" i="1" dirty="0"/>
              <a:t>optimal</a:t>
            </a:r>
            <a:r>
              <a:rPr lang="en-US" dirty="0"/>
              <a:t> partition of the feature space with axis-aligned linear boundaries (very interpretable!), </a:t>
            </a:r>
          </a:p>
          <a:p>
            <a:pPr marL="342900" indent="-342900">
              <a:spcAft>
                <a:spcPts val="1800"/>
              </a:spcAft>
              <a:buFont typeface="Arial" charset="0"/>
              <a:buChar char="•"/>
            </a:pPr>
            <a:r>
              <a:rPr lang="en-US" dirty="0"/>
              <a:t>each region is predicted to have a class label based on the </a:t>
            </a:r>
            <a:r>
              <a:rPr lang="en-US" b="1" dirty="0"/>
              <a:t>largest class </a:t>
            </a:r>
            <a:r>
              <a:rPr lang="en-US" dirty="0"/>
              <a:t>of the training points in that region (Bayes’ classifier) when performing prediction.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330769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split and choose the ‘optimal’ threshold value for splitting. </a:t>
            </a:r>
          </a:p>
          <a:p>
            <a:pPr marL="457200" indent="-457200">
              <a:spcAft>
                <a:spcPts val="1800"/>
              </a:spcAft>
              <a:buSzPct val="87000"/>
              <a:buFont typeface="+mj-lt"/>
              <a:buAutoNum type="arabicPeriod"/>
            </a:pPr>
            <a:r>
              <a:rPr lang="en-US" dirty="0"/>
              <a:t>Recurse on each new node until </a:t>
            </a:r>
            <a:r>
              <a:rPr lang="en-US" b="1" i="1" dirty="0"/>
              <a:t>stopping condition </a:t>
            </a:r>
            <a:r>
              <a:rPr lang="en-US" dirty="0"/>
              <a:t>is met </a:t>
            </a:r>
          </a:p>
          <a:p>
            <a:pPr>
              <a:spcAft>
                <a:spcPts val="1800"/>
              </a:spcAft>
            </a:pPr>
            <a:r>
              <a:rPr lang="en-US" dirty="0"/>
              <a:t>Now,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128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Motivation </a:t>
            </a:r>
          </a:p>
          <a:p>
            <a:pPr marL="457200" indent="-457200">
              <a:spcAft>
                <a:spcPts val="1800"/>
              </a:spcAft>
              <a:buFont typeface="Arial" charset="0"/>
              <a:buChar char="•"/>
            </a:pPr>
            <a:r>
              <a:rPr lang="en-US" dirty="0"/>
              <a:t>Decision Trees</a:t>
            </a:r>
          </a:p>
          <a:p>
            <a:pPr marL="457200" indent="-457200">
              <a:spcAft>
                <a:spcPts val="1800"/>
              </a:spcAft>
              <a:buFont typeface="Arial" charset="0"/>
              <a:buChar char="•"/>
            </a:pPr>
            <a:r>
              <a:rPr lang="en-US" dirty="0"/>
              <a:t>Classification Trees</a:t>
            </a:r>
          </a:p>
          <a:p>
            <a:pPr marL="457200" indent="-457200">
              <a:spcAft>
                <a:spcPts val="1800"/>
              </a:spcAft>
              <a:buFont typeface="Arial" charset="0"/>
              <a:buChar char="•"/>
            </a:pPr>
            <a:r>
              <a:rPr lang="en-US" dirty="0"/>
              <a:t>Splitting Criteria</a:t>
            </a:r>
          </a:p>
          <a:p>
            <a:pPr marL="457200" indent="-457200">
              <a:spcAft>
                <a:spcPts val="1800"/>
              </a:spcAft>
              <a:buFont typeface="Arial" charset="0"/>
              <a:buChar char="•"/>
            </a:pPr>
            <a:r>
              <a:rPr lang="en-US" dirty="0"/>
              <a:t>Stopping Conditions &amp; Pruning</a:t>
            </a:r>
          </a:p>
          <a:p>
            <a:pPr marL="457200" indent="-457200">
              <a:spcAft>
                <a:spcPts val="1800"/>
              </a:spcAft>
              <a:buFont typeface="Arial" charset="0"/>
              <a:buChar char="•"/>
            </a:pPr>
            <a:r>
              <a:rPr lang="en-US" dirty="0"/>
              <a:t>Regression Trees</a:t>
            </a:r>
          </a:p>
          <a:p>
            <a:pPr marL="457200" indent="-457200">
              <a:spcAft>
                <a:spcPts val="1800"/>
              </a:spcAft>
              <a:buFont typeface="Arial" charset="0"/>
              <a:buChar char="•"/>
            </a:pPr>
            <a:endParaRPr lang="en-US" dirty="0"/>
          </a:p>
          <a:p>
            <a:pPr>
              <a:spcAft>
                <a:spcPts val="1800"/>
              </a:spcAft>
            </a:pPr>
            <a:r>
              <a:rPr lang="en-US" dirty="0"/>
              <a:t>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3771297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a:xfrm>
            <a:off x="932496" y="983807"/>
            <a:ext cx="10327008" cy="2111143"/>
          </a:xfrm>
        </p:spPr>
        <p:txBody>
          <a:bodyPr/>
          <a:lstStyle/>
          <a:p>
            <a:pPr>
              <a:spcAft>
                <a:spcPts val="2400"/>
              </a:spcAft>
            </a:pPr>
            <a:r>
              <a:rPr lang="en-US" dirty="0"/>
              <a:t>Note that the ‘compare and branch’ method by which we defined classification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How can we handle this?  </a:t>
            </a:r>
          </a:p>
          <a:p>
            <a:pPr>
              <a:spcAft>
                <a:spcPts val="2400"/>
              </a:spcAft>
            </a:pPr>
            <a:r>
              <a:rPr lang="en-US" dirty="0"/>
              <a:t>A simple solution is to encode the values of a categorical feature using numbers and treat this feature like a numerical variable.  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57480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a:t>Supposed the feature we want to split on is </a:t>
              </a:r>
              <a:r>
                <a:rPr lang="en-US" sz="2000" b="1" dirty="0"/>
                <a:t>color</a:t>
              </a:r>
              <a:r>
                <a:rPr lang="en-US" sz="2000" dirty="0"/>
                <a:t>, and the values are: Red, Blue and Yellow. If we encode the categories numerically as:</a:t>
              </a:r>
            </a:p>
            <a:p>
              <a:pPr algn="ctr">
                <a:spcAft>
                  <a:spcPts val="1200"/>
                </a:spcAft>
              </a:pPr>
              <a:r>
                <a:rPr lang="en-US" sz="2000" dirty="0"/>
                <a:t>Red = 0,  Blue = 1, Yellow = 2</a:t>
              </a:r>
            </a:p>
            <a:p>
              <a:pPr>
                <a:spcAft>
                  <a:spcPts val="1200"/>
                </a:spcAft>
              </a:pPr>
              <a:r>
                <a:rPr lang="en-US" sz="2000" dirty="0"/>
                <a:t>Then the possible non-trivial splits on </a:t>
              </a:r>
              <a:r>
                <a:rPr lang="en-US" sz="2000" b="1" dirty="0"/>
                <a:t>color</a:t>
              </a:r>
              <a:r>
                <a:rPr lang="en-US" sz="2000" dirty="0"/>
                <a:t> are</a:t>
              </a:r>
            </a:p>
            <a:p>
              <a:pPr algn="ctr">
                <a:spcAft>
                  <a:spcPts val="1200"/>
                </a:spcAft>
              </a:pPr>
              <a:r>
                <a:rPr lang="en-US" sz="2000" dirty="0"/>
                <a:t>{{Red}, {Blue, Yellow}}                   {{Red, Blue},{Yellow}}</a:t>
              </a:r>
            </a:p>
            <a:p>
              <a:pPr>
                <a:spcAft>
                  <a:spcPts val="1200"/>
                </a:spcAft>
              </a:pPr>
              <a:r>
                <a:rPr lang="en-US" sz="2000" dirty="0"/>
                <a:t>But if we encode the categories numerically as:</a:t>
              </a:r>
            </a:p>
            <a:p>
              <a:pPr algn="ctr">
                <a:spcAft>
                  <a:spcPts val="1200"/>
                </a:spcAft>
              </a:pPr>
              <a:r>
                <a:rPr lang="en-US" sz="2000" dirty="0"/>
                <a:t>Red = 2, Blue = 0, Yellow = 1</a:t>
              </a:r>
            </a:p>
            <a:p>
              <a:pPr>
                <a:spcAft>
                  <a:spcPts val="1200"/>
                </a:spcAft>
              </a:pPr>
              <a:r>
                <a:rPr lang="en-US" sz="2000" dirty="0"/>
                <a:t>The possible splits are</a:t>
              </a:r>
            </a:p>
            <a:p>
              <a:pPr algn="ctr">
                <a:spcAft>
                  <a:spcPts val="1200"/>
                </a:spcAft>
              </a:pPr>
              <a:r>
                <a:rPr lang="en-US" sz="2000" dirty="0"/>
                <a:t>{{Blue}, {Yellow, Red}}                    {{</a:t>
              </a:r>
              <a:r>
                <a:rPr lang="en-US" sz="2000" dirty="0" err="1"/>
                <a:t>Blue,Yellow</a:t>
              </a:r>
              <a:r>
                <a:rPr lang="en-US" sz="2000" dirty="0"/>
                <a:t>}, {Red}} </a:t>
              </a:r>
            </a:p>
            <a:p>
              <a:pPr>
                <a:spcAft>
                  <a:spcPts val="1200"/>
                </a:spcAft>
              </a:pPr>
              <a:r>
                <a:rPr lang="en-US" sz="2000" b="1" dirty="0"/>
                <a:t>Depending on the encoding, the splits we can optimize over can be different!</a:t>
              </a:r>
            </a:p>
          </p:txBody>
        </p:sp>
      </p:grpSp>
    </p:spTree>
    <p:extLst>
      <p:ext uri="{BB962C8B-B14F-4D97-AF65-F5344CB8AC3E}">
        <p14:creationId xmlns:p14="http://schemas.microsoft.com/office/powerpoint/2010/main" val="3208651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24702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Criteria</a:t>
            </a:r>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2319909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sensical guidelines for every splitting criterion: </a:t>
            </a:r>
          </a:p>
          <a:p>
            <a:pPr marL="342900" indent="-342900">
              <a:spcAft>
                <a:spcPts val="1200"/>
              </a:spcAft>
              <a:buFont typeface="Arial" charset="0"/>
              <a:buChar char="•"/>
            </a:pPr>
            <a:r>
              <a:rPr lang="en-US" dirty="0"/>
              <a:t>the 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a:t>the fitness metric of a split should take a differentiable form (making optimization possible). </a:t>
            </a:r>
          </a:p>
          <a:p>
            <a:pPr marL="342900" indent="-342900">
              <a:spcAft>
                <a:spcPts val="1200"/>
              </a:spcAft>
              <a:buFont typeface="Arial" charset="0"/>
              <a:buChar char="•"/>
            </a:pPr>
            <a:r>
              <a:rPr lang="en-US" dirty="0"/>
              <a:t>we 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276035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and </a:t>
                </a:r>
                <a14:m>
                  <m:oMath xmlns:m="http://schemas.openxmlformats.org/officeDocument/2006/math">
                    <m:r>
                      <a:rPr lang="en-US" b="0" i="1" smtClean="0">
                        <a:latin typeface="Cambria Math" charset="0"/>
                      </a:rPr>
                      <m:t>𝐾</m:t>
                    </m:r>
                  </m:oMath>
                </a14:m>
                <a:r>
                  <a:rPr lang="en-US" dirty="0"/>
                  <a:t> 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baseline="30000" dirty="0" err="1"/>
                  <a:t>th</a:t>
                </a:r>
                <a:r>
                  <a:rPr lang="en-US" dirty="0"/>
                  <a:t>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a:t> </a:t>
                </a:r>
              </a:p>
              <a:p>
                <a:pPr>
                  <a:spcAft>
                    <a:spcPts val="1800"/>
                  </a:spcAft>
                </a:pPr>
                <a:r>
                  <a:rPr lang="en-US" dirty="0"/>
                  <a:t>We can assess the quality of this split by measuring the </a:t>
                </a:r>
                <a:r>
                  <a:rPr lang="en-US" b="1" dirty="0"/>
                  <a:t>classification error </a:t>
                </a:r>
                <a:r>
                  <a:rPr lang="en-US" dirty="0"/>
                  <a:t>made by each newly created region,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is the proportion of training points in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that are labeled 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b="-1341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3079728" y="4409130"/>
            <a:ext cx="5363893" cy="577650"/>
          </a:xfrm>
          <a:prstGeom prst="rect">
            <a:avLst/>
          </a:prstGeom>
        </p:spPr>
      </p:pic>
    </p:spTree>
    <p:extLst>
      <p:ext uri="{BB962C8B-B14F-4D97-AF65-F5344CB8AC3E}">
        <p14:creationId xmlns:p14="http://schemas.microsoft.com/office/powerpoint/2010/main" val="58341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sz="2600" dirty="0"/>
                  <a:t>We can now try to find the predictor </a:t>
                </a:r>
                <a14:m>
                  <m:oMath xmlns:m="http://schemas.openxmlformats.org/officeDocument/2006/math">
                    <m:r>
                      <a:rPr lang="en-US" sz="2600" i="1">
                        <a:latin typeface="Cambria Math" charset="0"/>
                      </a:rPr>
                      <m:t>𝑗</m:t>
                    </m:r>
                    <m:r>
                      <a:rPr lang="en-US" sz="2600" i="1">
                        <a:latin typeface="Cambria Math" charset="0"/>
                      </a:rPr>
                      <m:t> </m:t>
                    </m:r>
                  </m:oMath>
                </a14:m>
                <a:r>
                  <a:rPr lang="en-US" sz="2600" dirty="0"/>
                  <a:t>and the threshold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𝑗</m:t>
                        </m:r>
                      </m:sub>
                    </m:sSub>
                  </m:oMath>
                </a14:m>
                <a:r>
                  <a:rPr lang="en-US" sz="2600" dirty="0"/>
                  <a:t> that minimizes the average classification error over the two regions, weighted by the population of the regions: </a:t>
                </a:r>
              </a:p>
              <a:p>
                <a:pPr>
                  <a:spcAft>
                    <a:spcPts val="600"/>
                  </a:spcAft>
                </a:pPr>
                <a:endParaRPr lang="en-US" sz="2600" dirty="0"/>
              </a:p>
              <a:p>
                <a:pPr>
                  <a:spcAft>
                    <a:spcPts val="600"/>
                  </a:spcAft>
                </a:pPr>
                <a:endParaRPr lang="en-US" sz="2600" dirty="0"/>
              </a:p>
              <a:p>
                <a:pPr>
                  <a:spcAft>
                    <a:spcPts val="600"/>
                  </a:spcAft>
                </a:pPr>
                <a:r>
                  <a:rPr lang="en-US" sz="2600" dirty="0"/>
                  <a:t>where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charset="0"/>
                          </a:rPr>
                          <m:t>𝑁</m:t>
                        </m:r>
                      </m:e>
                      <m:sub>
                        <m:r>
                          <a:rPr lang="en-US" sz="2600" b="0" i="1" smtClean="0">
                            <a:latin typeface="Cambria Math" charset="0"/>
                          </a:rPr>
                          <m:t>𝑖</m:t>
                        </m:r>
                      </m:sub>
                    </m:sSub>
                    <m:r>
                      <a:rPr lang="en-US" sz="2600" i="1">
                        <a:latin typeface="Cambria Math" charset="0"/>
                      </a:rPr>
                      <m:t> </m:t>
                    </m:r>
                  </m:oMath>
                </a14:m>
                <a:r>
                  <a:rPr lang="en-US" sz="2600" dirty="0"/>
                  <a:t>is the number of training points inside region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charset="0"/>
                          </a:rPr>
                          <m:t>𝑅</m:t>
                        </m:r>
                      </m:e>
                      <m:sub>
                        <m:r>
                          <a:rPr lang="en-US" sz="2600" i="1">
                            <a:latin typeface="Cambria Math" charset="0"/>
                          </a:rPr>
                          <m:t>𝑖</m:t>
                        </m:r>
                      </m:sub>
                    </m:sSub>
                  </m:oMath>
                </a14:m>
                <a:r>
                  <a:rPr lang="en-US" sz="2600" dirty="0"/>
                  <a:t>. </a:t>
                </a:r>
              </a:p>
              <a:p>
                <a:pPr>
                  <a:spcAft>
                    <a:spcPts val="600"/>
                  </a:spcAft>
                </a:pP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rotWithShape="0">
                <a:blip r:embed="rId2"/>
                <a:stretch>
                  <a:fillRect l="-1063" t="-2601" b="-482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44040" y="1201921"/>
            <a:ext cx="8387949" cy="1989276"/>
          </a:xfrm>
          <a:prstGeom prst="rect">
            <a:avLst/>
          </a:prstGeom>
        </p:spPr>
      </p:pic>
      <p:pic>
        <p:nvPicPr>
          <p:cNvPr id="6" name="Picture 5"/>
          <p:cNvPicPr>
            <a:picLocks noChangeAspect="1"/>
          </p:cNvPicPr>
          <p:nvPr/>
        </p:nvPicPr>
        <p:blipFill>
          <a:blip r:embed="rId4"/>
          <a:stretch>
            <a:fillRect/>
          </a:stretch>
        </p:blipFill>
        <p:spPr>
          <a:xfrm>
            <a:off x="2426889" y="4693920"/>
            <a:ext cx="6717111" cy="896628"/>
          </a:xfrm>
          <a:prstGeom prst="rect">
            <a:avLst/>
          </a:prstGeom>
        </p:spPr>
      </p:pic>
    </p:spTree>
    <p:extLst>
      <p:ext uri="{BB962C8B-B14F-4D97-AF65-F5344CB8AC3E}">
        <p14:creationId xmlns:p14="http://schemas.microsoft.com/office/powerpoint/2010/main" val="374642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sz="2600" dirty="0"/>
                  <a:t>Suppose we have </a:t>
                </a:r>
                <a14:m>
                  <m:oMath xmlns:m="http://schemas.openxmlformats.org/officeDocument/2006/math">
                    <m:r>
                      <a:rPr lang="en-US" sz="2600" b="0" i="1" smtClean="0">
                        <a:latin typeface="Cambria Math" charset="0"/>
                      </a:rPr>
                      <m:t>𝐽</m:t>
                    </m:r>
                  </m:oMath>
                </a14:m>
                <a:r>
                  <a:rPr lang="en-US" sz="2600" dirty="0"/>
                  <a:t> number of predictors, </a:t>
                </a:r>
                <a14:m>
                  <m:oMath xmlns:m="http://schemas.openxmlformats.org/officeDocument/2006/math">
                    <m:r>
                      <a:rPr lang="en-US" sz="2600" b="0" i="1" smtClean="0">
                        <a:latin typeface="Cambria Math" charset="0"/>
                      </a:rPr>
                      <m:t>𝑁</m:t>
                    </m:r>
                  </m:oMath>
                </a14:m>
                <a:r>
                  <a:rPr lang="en-US" sz="2600" dirty="0"/>
                  <a:t> number of training points and </a:t>
                </a:r>
                <a14:m>
                  <m:oMath xmlns:m="http://schemas.openxmlformats.org/officeDocument/2006/math">
                    <m:r>
                      <a:rPr lang="en-US" sz="2600" i="1">
                        <a:latin typeface="Cambria Math" charset="0"/>
                      </a:rPr>
                      <m:t> </m:t>
                    </m:r>
                    <m:r>
                      <a:rPr lang="en-US" sz="2600" b="0" i="1" smtClean="0">
                        <a:latin typeface="Cambria Math" charset="0"/>
                      </a:rPr>
                      <m:t>𝐾</m:t>
                    </m:r>
                    <m:r>
                      <a:rPr lang="en-US" sz="2600" b="0" i="1" smtClean="0">
                        <a:latin typeface="Cambria Math" charset="0"/>
                      </a:rPr>
                      <m:t> </m:t>
                    </m:r>
                  </m:oMath>
                </a14:m>
                <a:r>
                  <a:rPr lang="en-US" sz="2600" dirty="0"/>
                  <a:t>classes. </a:t>
                </a:r>
              </a:p>
              <a:p>
                <a:pPr>
                  <a:spcAft>
                    <a:spcPts val="1200"/>
                  </a:spcAft>
                </a:pPr>
                <a:r>
                  <a:rPr lang="en-US" sz="2600" dirty="0"/>
                  <a:t>Suppose we select the </a:t>
                </a:r>
                <a14:m>
                  <m:oMath xmlns:m="http://schemas.openxmlformats.org/officeDocument/2006/math">
                    <m:r>
                      <a:rPr lang="en-US" sz="2600" b="0" i="1" smtClean="0">
                        <a:latin typeface="Cambria Math" charset="0"/>
                      </a:rPr>
                      <m:t>𝑗</m:t>
                    </m:r>
                  </m:oMath>
                </a14:m>
                <a:r>
                  <a:rPr lang="en-US" sz="2600" baseline="30000" dirty="0" err="1"/>
                  <a:t>th</a:t>
                </a:r>
                <a:r>
                  <a:rPr lang="en-US" sz="2600" dirty="0"/>
                  <a:t> predictor and split a region containing </a:t>
                </a:r>
                <a14:m>
                  <m:oMath xmlns:m="http://schemas.openxmlformats.org/officeDocument/2006/math">
                    <m:r>
                      <a:rPr lang="en-US" sz="2600" b="0" i="1" smtClean="0">
                        <a:latin typeface="Cambria Math" charset="0"/>
                      </a:rPr>
                      <m:t>𝑁</m:t>
                    </m:r>
                  </m:oMath>
                </a14:m>
                <a:r>
                  <a:rPr lang="en-US" sz="2600" dirty="0"/>
                  <a:t> number of training points along the threshold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𝑗</m:t>
                        </m:r>
                      </m:sub>
                    </m:sSub>
                    <m:r>
                      <a:rPr lang="en-US" sz="2600" i="1">
                        <a:latin typeface="Cambria Math" charset="0"/>
                        <a:ea typeface="Cambria Math" charset="0"/>
                        <a:cs typeface="Cambria Math" charset="0"/>
                      </a:rPr>
                      <m:t>∈</m:t>
                    </m:r>
                    <m:r>
                      <a:rPr lang="en-US" sz="2600" i="1">
                        <a:latin typeface="Cambria Math" charset="0"/>
                        <a:ea typeface="Cambria Math" charset="0"/>
                        <a:cs typeface="Cambria Math" charset="0"/>
                      </a:rPr>
                      <m:t>ℝ</m:t>
                    </m:r>
                    <m:r>
                      <a:rPr lang="en-US" sz="2600" i="1">
                        <a:latin typeface="Cambria Math" charset="0"/>
                      </a:rPr>
                      <m:t> </m:t>
                    </m:r>
                  </m:oMath>
                </a14:m>
                <a:r>
                  <a:rPr lang="en-US" sz="2600" dirty="0"/>
                  <a:t>. </a:t>
                </a:r>
              </a:p>
              <a:p>
                <a:pPr>
                  <a:spcAft>
                    <a:spcPts val="1200"/>
                  </a:spcAft>
                </a:pPr>
                <a:r>
                  <a:rPr lang="en-US" sz="2600" dirty="0"/>
                  <a:t>We can assess the quality of this split by measuring the purity of each newly created region, </a:t>
                </a:r>
                <a14:m>
                  <m:oMath xmlns:m="http://schemas.openxmlformats.org/officeDocument/2006/math">
                    <m:sSub>
                      <m:sSubPr>
                        <m:ctrlPr>
                          <a:rPr lang="en-US" sz="2600" i="1">
                            <a:latin typeface="Cambria Math" panose="02040503050406030204" pitchFamily="18" charset="0"/>
                          </a:rPr>
                        </m:ctrlPr>
                      </m:sSubPr>
                      <m:e>
                        <m:r>
                          <a:rPr lang="en-US" sz="2600" i="1">
                            <a:latin typeface="Cambria Math" charset="0"/>
                          </a:rPr>
                          <m:t>𝑅</m:t>
                        </m:r>
                      </m:e>
                      <m:sub>
                        <m:r>
                          <a:rPr lang="en-US" sz="2600" i="1">
                            <a:latin typeface="Cambria Math" charset="0"/>
                          </a:rPr>
                          <m:t>1</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𝑅</m:t>
                        </m:r>
                      </m:e>
                      <m:sub>
                        <m:r>
                          <a:rPr lang="en-US" sz="2600" i="1">
                            <a:latin typeface="Cambria Math" charset="0"/>
                          </a:rPr>
                          <m:t>2</m:t>
                        </m:r>
                      </m:sub>
                    </m:sSub>
                  </m:oMath>
                </a14:m>
                <a:r>
                  <a:rPr lang="en-US" sz="2600" dirty="0"/>
                  <a:t>. This metric is called the </a:t>
                </a:r>
                <a:r>
                  <a:rPr lang="en-US" sz="2600" b="1" dirty="0"/>
                  <a:t>Gini Index</a:t>
                </a:r>
                <a:r>
                  <a:rPr lang="en-US" sz="2600" dirty="0"/>
                  <a:t>: </a:t>
                </a:r>
              </a:p>
              <a:p>
                <a:pPr>
                  <a:spcAft>
                    <a:spcPts val="1200"/>
                  </a:spcAft>
                </a:pPr>
                <a:endParaRPr lang="en-US" sz="2600" dirty="0"/>
              </a:p>
              <a:p>
                <a:pPr>
                  <a:spcAft>
                    <a:spcPts val="1200"/>
                  </a:spcAft>
                </a:pPr>
                <a:r>
                  <a:rPr lang="en-US" sz="2600" b="1" dirty="0"/>
                  <a:t>Question: </a:t>
                </a:r>
                <a:r>
                  <a:rPr lang="en-US" sz="2600" dirty="0"/>
                  <a:t>What is the effect of squaring the proportions of each class? What is the effect of summing the squared proportions of classes within each region? </a:t>
                </a:r>
              </a:p>
              <a:p>
                <a:pPr>
                  <a:spcAft>
                    <a:spcPts val="1200"/>
                  </a:spcAft>
                </a:pPr>
                <a:endParaRPr lang="en-US" sz="26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a:blip r:embed="rId2"/>
                <a:stretch>
                  <a:fillRect l="-983" t="-2395" r="-369" b="-1437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3850619" y="3993333"/>
            <a:ext cx="3987800" cy="673100"/>
          </a:xfrm>
          <a:prstGeom prst="rect">
            <a:avLst/>
          </a:prstGeom>
        </p:spPr>
      </p:pic>
    </p:spTree>
    <p:extLst>
      <p:ext uri="{BB962C8B-B14F-4D97-AF65-F5344CB8AC3E}">
        <p14:creationId xmlns:p14="http://schemas.microsoft.com/office/powerpoint/2010/main" val="64954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a:solidFill>
                      <a:schemeClr val="tx1">
                        <a:lumMod val="75000"/>
                        <a:lumOff val="25000"/>
                      </a:schemeClr>
                    </a:solidFill>
                  </a:rPr>
                  <a:t>We 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solidFill>
                      <a:schemeClr val="tx1">
                        <a:lumMod val="75000"/>
                        <a:lumOff val="25000"/>
                      </a:schemeClr>
                    </a:solidFill>
                  </a:rPr>
                  <a:t> that minimizes the average Gini Index over the two regions, weighted by the population of the regions: </a:t>
                </a:r>
              </a:p>
              <a:p>
                <a:pPr>
                  <a:spcAft>
                    <a:spcPts val="12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a:blip r:embed="rId2"/>
                <a:stretch>
                  <a:fillRect l="-1229" b="-15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1732575" y="1306679"/>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730750"/>
            <a:ext cx="5346700" cy="749300"/>
          </a:xfrm>
          <a:prstGeom prst="rect">
            <a:avLst/>
          </a:prstGeom>
        </p:spPr>
      </p:pic>
    </p:spTree>
    <p:extLst>
      <p:ext uri="{BB962C8B-B14F-4D97-AF65-F5344CB8AC3E}">
        <p14:creationId xmlns:p14="http://schemas.microsoft.com/office/powerpoint/2010/main" val="256664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The last metric for evaluating the quality of a split is motivated by metrics of uncertainty in information theory. </a:t>
                </a:r>
              </a:p>
              <a:p>
                <a:pPr>
                  <a:spcAft>
                    <a:spcPts val="1200"/>
                  </a:spcAft>
                </a:pPr>
                <a:r>
                  <a:rPr lang="en-US" sz="2400"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r>
                  <a:rPr lang="en-US" sz="2400" dirty="0"/>
                  <a:t>However, though both imperfect,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𝑅</m:t>
                        </m:r>
                      </m:e>
                      <m:sub>
                        <m:r>
                          <a:rPr lang="en-US" sz="2400" i="1">
                            <a:latin typeface="Cambria Math" charset="0"/>
                          </a:rPr>
                          <m:t>1</m:t>
                        </m:r>
                      </m:sub>
                    </m:sSub>
                  </m:oMath>
                </a14:m>
                <a:r>
                  <a:rPr lang="en-US" sz="2400" dirty="0"/>
                  <a:t> is clearly sending a stronger ‘signal’ for a single class (Class 2)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𝑅</m:t>
                        </m:r>
                      </m:e>
                      <m:sub>
                        <m:r>
                          <a:rPr lang="en-US" sz="2400" b="0" i="1" smtClean="0">
                            <a:latin typeface="Cambria Math" charset="0"/>
                          </a:rPr>
                          <m:t>2</m:t>
                        </m:r>
                      </m:sub>
                    </m:sSub>
                  </m:oMath>
                </a14:m>
                <a:r>
                  <a:rPr lang="en-US" sz="2400" dirty="0"/>
                  <a:t>.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354" b="-1371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265772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p:txBody>
          <a:bodyPr/>
          <a:lstStyle/>
          <a:p>
            <a:r>
              <a:rPr lang="en-US" sz="2400" u="sng" dirty="0"/>
              <a:t>Recall:</a:t>
            </a:r>
          </a:p>
          <a:p>
            <a:pPr marL="523875"/>
            <a:r>
              <a:rPr lang="en-US" b="1" dirty="0"/>
              <a:t>l</a:t>
            </a:r>
            <a:r>
              <a:rPr lang="en-US" sz="2400" b="1" dirty="0"/>
              <a:t>ogistic regression </a:t>
            </a:r>
            <a:r>
              <a:rPr lang="en-US" sz="2400" dirty="0"/>
              <a:t>for building classification boundaries works best when:</a:t>
            </a:r>
          </a:p>
          <a:p>
            <a:pPr marL="866775" indent="-342900">
              <a:buFontTx/>
              <a:buChar char="-"/>
            </a:pPr>
            <a:r>
              <a:rPr lang="en-US" sz="2400" dirty="0"/>
              <a:t>the classes are well-separated in the feature space </a:t>
            </a:r>
          </a:p>
          <a:p>
            <a:pPr marL="866775" indent="-342900">
              <a:buFontTx/>
              <a:buChar char="-"/>
            </a:pPr>
            <a:r>
              <a:rPr lang="en-US" sz="2400" dirty="0"/>
              <a:t>have a nice geometry to the classification boundary)</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8005" y="3166981"/>
            <a:ext cx="4908122" cy="3002404"/>
          </a:xfrm>
          <a:prstGeom prst="rect">
            <a:avLst/>
          </a:prstGeom>
        </p:spPr>
      </p:pic>
    </p:spTree>
    <p:extLst>
      <p:ext uri="{BB962C8B-B14F-4D97-AF65-F5344CB8AC3E}">
        <p14:creationId xmlns:p14="http://schemas.microsoft.com/office/powerpoint/2010/main" val="298714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p:sp>
        <p:nvSpPr>
          <p:cNvPr id="3" name="Content Placeholder 2"/>
          <p:cNvSpPr>
            <a:spLocks noGrp="1"/>
          </p:cNvSpPr>
          <p:nvPr>
            <p:ph idx="1"/>
          </p:nvPr>
        </p:nvSpPr>
        <p:spPr>
          <a:xfrm>
            <a:off x="833414" y="983807"/>
            <a:ext cx="10535626" cy="2111143"/>
          </a:xfrm>
        </p:spPr>
        <p:txBody>
          <a:bodyPr/>
          <a:lstStyle/>
          <a:p>
            <a:pPr>
              <a:spcAft>
                <a:spcPts val="600"/>
              </a:spcAft>
            </a:pPr>
            <a:r>
              <a:rPr lang="en-US" sz="2400" dirty="0"/>
              <a:t>One way to quantify the strength of a signal in a particular region is to analyze the distribution of classes within the region. We compute the </a:t>
            </a:r>
            <a:r>
              <a:rPr lang="en-US" sz="2400" b="1" dirty="0"/>
              <a:t>entropy</a:t>
            </a:r>
            <a:r>
              <a:rPr lang="en-US" sz="2400" b="1" i="1" dirty="0"/>
              <a:t> </a:t>
            </a:r>
            <a:r>
              <a:rPr lang="en-US" sz="2400" dirty="0"/>
              <a:t>of this distribution. </a:t>
            </a:r>
          </a:p>
          <a:p>
            <a:pPr>
              <a:spcAft>
                <a:spcPts val="1200"/>
              </a:spcAft>
            </a:pPr>
            <a:r>
              <a:rPr lang="en-US" sz="2400" dirty="0"/>
              <a:t>For a random variable with a discrete distribution, the entropy is computed by: </a:t>
            </a:r>
          </a:p>
          <a:p>
            <a:pPr>
              <a:spcAft>
                <a:spcPts val="1200"/>
              </a:spcAft>
            </a:pPr>
            <a:endParaRPr lang="en-US" sz="2400" dirty="0"/>
          </a:p>
          <a:p>
            <a:pPr>
              <a:spcAft>
                <a:spcPts val="600"/>
              </a:spcAft>
            </a:pPr>
            <a:r>
              <a:rPr lang="en-US" sz="2400" dirty="0"/>
              <a:t>Higher entropy means the distribution is uniform-like (flat histogram) and thus values sampled from it are ‘less predictable’ (all possible values are equally probable). </a:t>
            </a:r>
          </a:p>
          <a:p>
            <a:pPr>
              <a:spcAft>
                <a:spcPts val="600"/>
              </a:spcAft>
            </a:pPr>
            <a:r>
              <a:rPr lang="en-US" sz="2400" dirty="0"/>
              <a:t>Lower entropy means the distribution has more defined peaks and valleys and thus values sampled from it are ‘more predictable’ (values around the peaks are more probable). </a:t>
            </a:r>
          </a:p>
          <a:p>
            <a:pPr>
              <a:spcAft>
                <a:spcPts val="6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4046525" y="2740333"/>
            <a:ext cx="3900787" cy="709234"/>
          </a:xfrm>
          <a:prstGeom prst="rect">
            <a:avLst/>
          </a:prstGeom>
        </p:spPr>
      </p:pic>
    </p:spTree>
    <p:extLst>
      <p:ext uri="{BB962C8B-B14F-4D97-AF65-F5344CB8AC3E}">
        <p14:creationId xmlns:p14="http://schemas.microsoft.com/office/powerpoint/2010/main" val="140732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5538912"/>
              </a:xfrm>
            </p:spPr>
            <p:txBody>
              <a:bodyPr/>
              <a:lstStyle/>
              <a:p>
                <a:pPr>
                  <a:spcAft>
                    <a:spcPts val="600"/>
                  </a:spcAft>
                </a:pPr>
                <a:r>
                  <a:rPr lang="en-US" sz="2400" dirty="0"/>
                  <a:t>Suppose we have </a:t>
                </a:r>
                <a14:m>
                  <m:oMath xmlns:m="http://schemas.openxmlformats.org/officeDocument/2006/math">
                    <m:r>
                      <a:rPr lang="en-US" sz="2400" i="1">
                        <a:latin typeface="Cambria Math" charset="0"/>
                      </a:rPr>
                      <m:t>𝐽</m:t>
                    </m:r>
                  </m:oMath>
                </a14:m>
                <a:r>
                  <a:rPr lang="en-US" sz="2400" dirty="0"/>
                  <a:t> number of predictors, </a:t>
                </a:r>
                <a14:m>
                  <m:oMath xmlns:m="http://schemas.openxmlformats.org/officeDocument/2006/math">
                    <m:r>
                      <a:rPr lang="en-US" sz="2400" i="1">
                        <a:latin typeface="Cambria Math" charset="0"/>
                      </a:rPr>
                      <m:t>𝑁</m:t>
                    </m:r>
                  </m:oMath>
                </a14:m>
                <a:r>
                  <a:rPr lang="en-US" sz="2400" dirty="0"/>
                  <a:t> number of training points and </a:t>
                </a:r>
                <a14:m>
                  <m:oMath xmlns:m="http://schemas.openxmlformats.org/officeDocument/2006/math">
                    <m:r>
                      <a:rPr lang="en-US" sz="2400" i="1">
                        <a:latin typeface="Cambria Math" charset="0"/>
                      </a:rPr>
                      <m:t>𝐾</m:t>
                    </m:r>
                    <m:r>
                      <a:rPr lang="en-US" sz="2400" i="1">
                        <a:latin typeface="Cambria Math" charset="0"/>
                      </a:rPr>
                      <m:t> </m:t>
                    </m:r>
                  </m:oMath>
                </a14:m>
                <a:r>
                  <a:rPr lang="en-US" sz="2400" dirty="0"/>
                  <a:t>classes. </a:t>
                </a:r>
              </a:p>
              <a:p>
                <a:pPr>
                  <a:spcAft>
                    <a:spcPts val="600"/>
                  </a:spcAft>
                </a:pPr>
                <a:r>
                  <a:rPr lang="en-US" sz="2400" dirty="0"/>
                  <a:t>Suppose we select the </a:t>
                </a:r>
                <a14:m>
                  <m:oMath xmlns:m="http://schemas.openxmlformats.org/officeDocument/2006/math">
                    <m:r>
                      <a:rPr lang="en-US" sz="2400" i="1">
                        <a:latin typeface="Cambria Math" charset="0"/>
                      </a:rPr>
                      <m:t>𝑗</m:t>
                    </m:r>
                  </m:oMath>
                </a14:m>
                <a:r>
                  <a:rPr lang="en-US" sz="2400" baseline="30000" dirty="0" err="1"/>
                  <a:t>th</a:t>
                </a:r>
                <a:r>
                  <a:rPr lang="en-US" sz="2400" dirty="0"/>
                  <a:t> predictor and split a region containing </a:t>
                </a:r>
                <a14:m>
                  <m:oMath xmlns:m="http://schemas.openxmlformats.org/officeDocument/2006/math">
                    <m:r>
                      <a:rPr lang="en-US" sz="2400" i="1">
                        <a:latin typeface="Cambria Math" charset="0"/>
                      </a:rPr>
                      <m:t>𝑁</m:t>
                    </m:r>
                  </m:oMath>
                </a14:m>
                <a:r>
                  <a:rPr lang="en-US" sz="2400" dirty="0"/>
                  <a:t> number of training points along the threshold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𝑗</m:t>
                        </m:r>
                      </m:sub>
                    </m:sSub>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ℝ</m:t>
                    </m:r>
                    <m:r>
                      <a:rPr lang="en-US" sz="2400" i="1">
                        <a:latin typeface="Cambria Math" charset="0"/>
                      </a:rPr>
                      <m:t> </m:t>
                    </m:r>
                  </m:oMath>
                </a14:m>
                <a:r>
                  <a:rPr lang="en-US" sz="2400" dirty="0"/>
                  <a:t>. </a:t>
                </a:r>
              </a:p>
              <a:p>
                <a:pPr>
                  <a:spcAft>
                    <a:spcPts val="600"/>
                  </a:spcAft>
                </a:pPr>
                <a:r>
                  <a:rPr lang="en-US" sz="2400" dirty="0"/>
                  <a:t>We can assess the quality of this split by measuring the entropy of the class distribution in each newly created region,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𝑅</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𝑅</m:t>
                        </m:r>
                      </m:e>
                      <m:sub>
                        <m:r>
                          <a:rPr lang="en-US" sz="2400" i="1">
                            <a:latin typeface="Cambria Math" charset="0"/>
                          </a:rPr>
                          <m:t>2</m:t>
                        </m:r>
                      </m:sub>
                    </m:sSub>
                    <m:r>
                      <a:rPr lang="en-US" sz="2400" b="0" i="0" smtClean="0">
                        <a:latin typeface="Cambria Math" charset="0"/>
                      </a:rPr>
                      <m:t>:</m:t>
                    </m:r>
                  </m:oMath>
                </a14:m>
                <a:endParaRPr lang="en-US" sz="2400" dirty="0"/>
              </a:p>
              <a:p>
                <a:pPr>
                  <a:spcAft>
                    <a:spcPts val="600"/>
                  </a:spcAft>
                </a:pPr>
                <a:br>
                  <a:rPr lang="en-US" sz="2400" dirty="0"/>
                </a:br>
                <a:endParaRPr lang="en-US" sz="2400" dirty="0"/>
              </a:p>
              <a:p>
                <a:pPr>
                  <a:spcAft>
                    <a:spcPts val="600"/>
                  </a:spcAft>
                </a:pPr>
                <a:endParaRPr lang="en-US" sz="2400" dirty="0"/>
              </a:p>
              <a:p>
                <a:pPr>
                  <a:spcAft>
                    <a:spcPts val="600"/>
                  </a:spcAft>
                </a:pPr>
                <a:r>
                  <a:rPr lang="en-US" sz="2400" b="1" dirty="0"/>
                  <a:t>Note: </a:t>
                </a:r>
                <a:r>
                  <a:rPr lang="en-US" sz="2400" dirty="0"/>
                  <a:t>we are actually computing the conditional entropy of the distribution of training points amongst the </a:t>
                </a:r>
                <a14:m>
                  <m:oMath xmlns:m="http://schemas.openxmlformats.org/officeDocument/2006/math">
                    <m:r>
                      <a:rPr lang="en-US" sz="2400" b="0" i="1" smtClean="0">
                        <a:latin typeface="Cambria Math" charset="0"/>
                      </a:rPr>
                      <m:t>𝐾</m:t>
                    </m:r>
                  </m:oMath>
                </a14:m>
                <a:r>
                  <a:rPr lang="en-US" sz="2400" dirty="0"/>
                  <a:t> classes given that the point is in region </a:t>
                </a:r>
                <a14:m>
                  <m:oMath xmlns:m="http://schemas.openxmlformats.org/officeDocument/2006/math">
                    <m:r>
                      <a:rPr lang="en-US" sz="2400" b="0" i="1" smtClean="0">
                        <a:latin typeface="Cambria Math" charset="0"/>
                      </a:rPr>
                      <m:t>𝑖</m:t>
                    </m:r>
                  </m:oMath>
                </a14:m>
                <a:r>
                  <a:rPr lang="en-US" sz="2400" dirty="0"/>
                  <a:t>.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5538912"/>
              </a:xfrm>
              <a:blipFill rotWithShape="0">
                <a:blip r:embed="rId2"/>
                <a:stretch>
                  <a:fillRect l="-945" t="-19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6" name="Picture 5"/>
          <p:cNvPicPr>
            <a:picLocks noChangeAspect="1"/>
          </p:cNvPicPr>
          <p:nvPr/>
        </p:nvPicPr>
        <p:blipFill>
          <a:blip r:embed="rId3"/>
          <a:stretch>
            <a:fillRect/>
          </a:stretch>
        </p:blipFill>
        <p:spPr>
          <a:xfrm>
            <a:off x="2921000" y="3897586"/>
            <a:ext cx="6350000" cy="749300"/>
          </a:xfrm>
          <a:prstGeom prst="rect">
            <a:avLst/>
          </a:prstGeom>
        </p:spPr>
      </p:pic>
    </p:spTree>
    <p:extLst>
      <p:ext uri="{BB962C8B-B14F-4D97-AF65-F5344CB8AC3E}">
        <p14:creationId xmlns:p14="http://schemas.microsoft.com/office/powerpoint/2010/main" val="208927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a:t>
            </a:r>
            <a:r>
              <a:rPr lang="en-US" i="1" dirty="0"/>
              <a:t>j</a:t>
            </a:r>
            <a:r>
              <a:rPr lang="en-US" dirty="0"/>
              <a:t> and the threshold </a:t>
            </a:r>
            <a:r>
              <a:rPr lang="en-US" i="1" dirty="0" err="1"/>
              <a:t>t</a:t>
            </a:r>
            <a:r>
              <a:rPr lang="en-US" i="1" baseline="-25000" dirty="0" err="1"/>
              <a: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969470" y="1282834"/>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833070" y="4698356"/>
            <a:ext cx="6350000" cy="749300"/>
          </a:xfrm>
          <a:prstGeom prst="rect">
            <a:avLst/>
          </a:prstGeom>
        </p:spPr>
      </p:pic>
    </p:spTree>
    <p:extLst>
      <p:ext uri="{BB962C8B-B14F-4D97-AF65-F5344CB8AC3E}">
        <p14:creationId xmlns:p14="http://schemas.microsoft.com/office/powerpoint/2010/main" val="17589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(for binary outcomes).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1522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b="1" dirty="0"/>
              <a:t>To note that entropy penalizes impurity the most is not to say that it is the best splitting criteria. </a:t>
            </a:r>
            <a:r>
              <a:rPr lang="en-US" dirty="0"/>
              <a:t>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a:t>stopping 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98556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Pruning</a:t>
            </a:r>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57560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possibly contains exactly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4481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03677" y="845449"/>
            <a:ext cx="6984646" cy="26502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3677" y="3619164"/>
            <a:ext cx="7041080" cy="2658186"/>
          </a:xfrm>
          <a:prstGeom prst="rect">
            <a:avLst/>
          </a:prstGeom>
        </p:spPr>
      </p:pic>
    </p:spTree>
    <p:extLst>
      <p:ext uri="{BB962C8B-B14F-4D97-AF65-F5344CB8AC3E}">
        <p14:creationId xmlns:p14="http://schemas.microsoft.com/office/powerpoint/2010/main" val="393300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a:xfrm>
            <a:off x="641239" y="997458"/>
            <a:ext cx="10909521" cy="2111143"/>
          </a:xfrm>
        </p:spPr>
        <p:txBody>
          <a:bodyPr/>
          <a:lstStyle/>
          <a:p>
            <a:pPr>
              <a:spcAft>
                <a:spcPts val="400"/>
              </a:spcAft>
            </a:pPr>
            <a:r>
              <a:rPr lang="en-US" sz="2300" dirty="0"/>
              <a:t>We make some observations about our models: </a:t>
            </a:r>
          </a:p>
          <a:p>
            <a:pPr marL="342900" indent="-342900">
              <a:spcAft>
                <a:spcPts val="400"/>
              </a:spcAft>
              <a:buFont typeface="Arial" panose="020B0604020202020204" pitchFamily="34" charset="0"/>
              <a:buChar char="•"/>
            </a:pPr>
            <a:r>
              <a:rPr lang="en-US" sz="2300" b="1" dirty="0"/>
              <a:t>(High Bias) </a:t>
            </a:r>
            <a:r>
              <a:rPr lang="en-US" sz="2300" dirty="0"/>
              <a:t>A tree of depth 4 is not a good fit for the training data - it’s unable to capture the nonlinear boundary separating the two classes. </a:t>
            </a:r>
          </a:p>
          <a:p>
            <a:pPr marL="342900" indent="-342900">
              <a:spcAft>
                <a:spcPts val="400"/>
              </a:spcAft>
              <a:buFont typeface="Arial" panose="020B0604020202020204" pitchFamily="34" charset="0"/>
              <a:buChar char="•"/>
            </a:pPr>
            <a:r>
              <a:rPr lang="en-US" sz="2300" b="1" dirty="0"/>
              <a:t>(Low Bias) </a:t>
            </a:r>
            <a:r>
              <a:rPr lang="en-US" sz="2300" dirty="0"/>
              <a:t>With an extremely high depth, we can obtain a model that correctly classifies all points on the boundary (by zig-zagging around each point). </a:t>
            </a:r>
          </a:p>
          <a:p>
            <a:pPr marL="342900" indent="-342900">
              <a:spcAft>
                <a:spcPts val="400"/>
              </a:spcAft>
              <a:buFont typeface="Arial" panose="020B0604020202020204" pitchFamily="34" charset="0"/>
              <a:buChar char="•"/>
            </a:pPr>
            <a:r>
              <a:rPr lang="en-US" sz="2300" b="1" dirty="0"/>
              <a:t>(Low Variance) </a:t>
            </a:r>
            <a:r>
              <a:rPr lang="en-US" sz="2300" dirty="0"/>
              <a:t>The tree of depth 4 is robust to slight perturbations in the training data - the square carved out by the model is stable if you move the boundary points a bit. </a:t>
            </a:r>
          </a:p>
          <a:p>
            <a:pPr marL="342900" indent="-342900">
              <a:spcAft>
                <a:spcPts val="400"/>
              </a:spcAft>
              <a:buFont typeface="Arial" panose="020B0604020202020204" pitchFamily="34" charset="0"/>
              <a:buChar char="•"/>
            </a:pPr>
            <a:r>
              <a:rPr lang="en-US" sz="2300" b="1" dirty="0"/>
              <a:t>(High Variance) </a:t>
            </a:r>
            <a:r>
              <a:rPr lang="en-US" sz="2300" dirty="0"/>
              <a:t>Trees of high depth are sensitive to perturbations in the training data, especially to changes in the boundary points. </a:t>
            </a:r>
          </a:p>
          <a:p>
            <a:pPr>
              <a:spcAft>
                <a:spcPts val="400"/>
              </a:spcAft>
            </a:pPr>
            <a:r>
              <a:rPr lang="en-US" sz="2300" dirty="0"/>
              <a:t>Not surprisingly, complex trees have low bias (able to capture more complex geometry in the data) but high variance (can overfit). Complex trees are also harder to interpret and more computationally expensive to train. </a:t>
            </a:r>
            <a:endParaRPr lang="en-US" sz="23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258405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p:sp>
        <p:nvSpPr>
          <p:cNvPr id="3" name="Content Placeholder 2"/>
          <p:cNvSpPr>
            <a:spLocks noGrp="1"/>
          </p:cNvSpPr>
          <p:nvPr>
            <p:ph idx="1"/>
          </p:nvPr>
        </p:nvSpPr>
        <p:spPr/>
        <p:txBody>
          <a:bodyPr/>
          <a:lstStyle/>
          <a:p>
            <a:pPr>
              <a:spcAft>
                <a:spcPts val="1200"/>
              </a:spcAft>
            </a:pPr>
            <a:r>
              <a:rPr lang="en-US" sz="2400" dirty="0"/>
              <a:t>Common simple stopping conditions: </a:t>
            </a:r>
          </a:p>
          <a:p>
            <a:pPr marL="342900" indent="-342900">
              <a:spcAft>
                <a:spcPts val="1200"/>
              </a:spcAft>
              <a:buFont typeface="Arial" panose="020B0604020202020204" pitchFamily="34" charset="0"/>
              <a:buChar char="•"/>
            </a:pPr>
            <a:r>
              <a:rPr lang="en-US" sz="2400" dirty="0"/>
              <a:t>Don’t split a region if all instances in the region belong to the same class.</a:t>
            </a:r>
          </a:p>
          <a:p>
            <a:pPr marL="342900" indent="-342900">
              <a:spcAft>
                <a:spcPts val="1200"/>
              </a:spcAft>
              <a:buFont typeface="Arial" panose="020B0604020202020204" pitchFamily="34" charset="0"/>
              <a:buChar char="•"/>
            </a:pPr>
            <a:r>
              <a:rPr lang="en-US" sz="2400" dirty="0"/>
              <a:t>Don’t split a region if the number of instances in the sub-region will fall below pre-defined threshold (</a:t>
            </a:r>
            <a:r>
              <a:rPr lang="en-US" b="1" dirty="0" err="1"/>
              <a:t>min_samples_leaf</a:t>
            </a:r>
            <a:r>
              <a:rPr lang="en-US" sz="2400" dirty="0"/>
              <a:t>). </a:t>
            </a:r>
          </a:p>
          <a:p>
            <a:pPr marL="342900" indent="-342900">
              <a:spcAft>
                <a:spcPts val="1200"/>
              </a:spcAft>
              <a:buFont typeface="Arial" panose="020B0604020202020204" pitchFamily="34" charset="0"/>
              <a:buChar char="•"/>
            </a:pPr>
            <a:r>
              <a:rPr lang="en-US" sz="2400" dirty="0"/>
              <a:t>Don’t split a region if the total number of leaves in the tree will exceed pre-defined threshold. </a:t>
            </a:r>
          </a:p>
          <a:p>
            <a:pPr>
              <a:spcAft>
                <a:spcPts val="1200"/>
              </a:spcAft>
            </a:pPr>
            <a:r>
              <a:rPr lang="en-US" sz="2400" dirty="0"/>
              <a:t>The appropriate thresholds can be determined by evaluating the model on a held-out data set or, better yet, via cross-validation.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358403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565120"/>
              </a:xfrm>
            </p:spPr>
            <p:txBody>
              <a:bodyPr/>
              <a:lstStyle/>
              <a:p>
                <a:pPr marL="523875" indent="-512763">
                  <a:spcAft>
                    <a:spcPts val="1800"/>
                  </a:spcAft>
                </a:pPr>
                <a:r>
                  <a:rPr lang="en-US" sz="2400" u="sng" dirty="0"/>
                  <a:t>Recall:</a:t>
                </a:r>
              </a:p>
              <a:p>
                <a:pPr marL="523875">
                  <a:spcAft>
                    <a:spcPts val="1800"/>
                  </a:spcAft>
                </a:pPr>
                <a:r>
                  <a:rPr lang="en-US" sz="2400" b="1" dirty="0"/>
                  <a:t>the decision boundary </a:t>
                </a:r>
                <a:r>
                  <a:rPr lang="en-US" sz="2400" dirty="0"/>
                  <a:t>is defined where the probability of being in class 1 and class 0 are equal, i.e. </a:t>
                </a:r>
                <a:endParaRPr lang="en-US" sz="2400" i="1" dirty="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=0.5</m:t>
                    </m:r>
                  </m:oMath>
                </a14:m>
                <a:r>
                  <a:rPr lang="en-US" sz="2400" dirty="0"/>
                  <a:t>, </a:t>
                </a:r>
              </a:p>
              <a:p>
                <a:pPr marL="523875">
                  <a:spcAft>
                    <a:spcPts val="1800"/>
                  </a:spcAft>
                </a:pPr>
                <a:r>
                  <a:rPr lang="en-US" sz="2400" dirty="0"/>
                  <a:t>Which is equivalent to when the </a:t>
                </a:r>
                <a:r>
                  <a:rPr lang="en-US" sz="2400" dirty="0">
                    <a:latin typeface="Courier" charset="0"/>
                    <a:ea typeface="Courier" charset="0"/>
                    <a:cs typeface="Courier" charset="0"/>
                  </a:rPr>
                  <a:t>log-odds=0</a:t>
                </a:r>
                <a:r>
                  <a:rPr lang="en-US" sz="2400" dirty="0"/>
                  <a:t>:  </a:t>
                </a:r>
                <a:endParaRPr lang="en-US" sz="2400" b="1" i="1" dirty="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p>
              <a:p>
                <a:pPr marL="523875">
                  <a:spcAft>
                    <a:spcPts val="1800"/>
                  </a:spcAft>
                </a:pPr>
                <a:r>
                  <a:rPr lang="en-US" sz="2400" dirty="0"/>
                  <a:t>this equation defines a line or a hyperplane.  It can be </a:t>
                </a:r>
                <a:r>
                  <a:rPr lang="en-US" sz="2400" i="1" dirty="0"/>
                  <a:t>generalized</a:t>
                </a:r>
                <a:r>
                  <a:rPr lang="en-US" sz="2400" dirty="0"/>
                  <a:t> with higher order polynomial terms.</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565120"/>
              </a:xfrm>
              <a:blipFill>
                <a:blip r:embed="rId2"/>
                <a:stretch>
                  <a:fillRect l="-737" t="-1111" r="-1229" b="-19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55694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5223042"/>
              </a:xfrm>
            </p:spPr>
            <p:txBody>
              <a:bodyPr/>
              <a:lstStyle/>
              <a:p>
                <a:pPr>
                  <a:spcAft>
                    <a:spcPts val="1200"/>
                  </a:spcAft>
                </a:pPr>
                <a:r>
                  <a:rPr lang="en-US" dirty="0"/>
                  <a:t>More restrictive stopping conditions: </a:t>
                </a:r>
              </a:p>
              <a:p>
                <a:pPr marL="342900" indent="-342900">
                  <a:spcAft>
                    <a:spcPts val="1200"/>
                  </a:spcAft>
                  <a:buFont typeface="Arial" panose="020B0604020202020204" pitchFamily="34" charset="0"/>
                  <a:buChar char="•"/>
                </a:pPr>
                <a:r>
                  <a:rPr lang="en-US" dirty="0"/>
                  <a:t>Don’t split a region if the class distribution of the training points inside the region are independent of the predictors. </a:t>
                </a:r>
              </a:p>
              <a:p>
                <a:pPr marL="342900" indent="-342900">
                  <a:spcAft>
                    <a:spcPts val="1200"/>
                  </a:spcAft>
                  <a:buFont typeface="Arial" panose="020B0604020202020204" pitchFamily="34" charset="0"/>
                  <a:buChar char="•"/>
                </a:pPr>
                <a:r>
                  <a:rPr lang="en-US" dirty="0"/>
                  <a:t>Compute the gain in purity, information or reduction in entropy of splitting a region </a:t>
                </a:r>
                <a:r>
                  <a:rPr lang="en-US" i="1" dirty="0"/>
                  <a:t>R </a:t>
                </a:r>
                <a:r>
                  <a:rPr lang="en-US" dirty="0"/>
                  <a:t>into </a:t>
                </a:r>
                <a:r>
                  <a:rPr lang="en-US" i="1" dirty="0"/>
                  <a:t>R</a:t>
                </a:r>
                <a:r>
                  <a:rPr lang="en-US" baseline="-25000" dirty="0"/>
                  <a:t>1</a:t>
                </a:r>
                <a:r>
                  <a:rPr lang="en-US" dirty="0"/>
                  <a:t> and </a:t>
                </a:r>
                <a:r>
                  <a:rPr lang="en-US" i="1" dirty="0"/>
                  <a:t>R</a:t>
                </a:r>
                <a:r>
                  <a:rPr lang="en-US" baseline="-25000" dirty="0"/>
                  <a:t>2</a:t>
                </a:r>
                <a:r>
                  <a:rPr lang="en-US" i="1" dirty="0"/>
                  <a:t>:</a:t>
                </a:r>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panose="02040503050406030204" pitchFamily="18"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a:t> </a:t>
                </a:r>
              </a:p>
              <a:p>
                <a:pPr>
                  <a:spcAft>
                    <a:spcPts val="1200"/>
                  </a:spcAft>
                </a:pPr>
                <a:r>
                  <a:rPr lang="en-US" dirty="0"/>
                  <a:t>where </a:t>
                </a:r>
                <a:r>
                  <a:rPr lang="en-US" i="1" dirty="0"/>
                  <a:t>m</a:t>
                </a:r>
                <a:r>
                  <a:rPr lang="en-US" dirty="0"/>
                  <a:t> is a metric like the Gini Index or entropy. Don’t split if the gain is less than some pre-defined threshold (</a:t>
                </a:r>
                <a:r>
                  <a:rPr lang="en-US" b="1" dirty="0" err="1"/>
                  <a:t>min_impurity_decrease</a:t>
                </a:r>
                <a:r>
                  <a:rPr lang="en-US" dirty="0"/>
                  <a:t>). </a:t>
                </a:r>
              </a:p>
              <a:p>
                <a:pPr>
                  <a:spcAft>
                    <a:spcPts val="12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223042"/>
              </a:xfrm>
              <a:blipFill>
                <a:blip r:embed="rId2"/>
                <a:stretch>
                  <a:fillRect l="-1229" t="-1214" b="-7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308044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Using Stopping Conditions</a:t>
            </a:r>
          </a:p>
        </p:txBody>
      </p:sp>
      <p:sp>
        <p:nvSpPr>
          <p:cNvPr id="3" name="Content Placeholder 2"/>
          <p:cNvSpPr>
            <a:spLocks noGrp="1"/>
          </p:cNvSpPr>
          <p:nvPr>
            <p:ph idx="1"/>
          </p:nvPr>
        </p:nvSpPr>
        <p:spPr>
          <a:xfrm>
            <a:off x="833415" y="1177758"/>
            <a:ext cx="10327008" cy="4415322"/>
          </a:xfrm>
        </p:spPr>
        <p:txBody>
          <a:bodyPr/>
          <a:lstStyle/>
          <a:p>
            <a:pPr>
              <a:spcAft>
                <a:spcPts val="1200"/>
              </a:spcAft>
            </a:pPr>
            <a:r>
              <a:rPr lang="en-US" dirty="0"/>
              <a:t>What is the major issue with pre-specifying a stopping condition?</a:t>
            </a:r>
          </a:p>
          <a:p>
            <a:pPr marL="1200120" lvl="1" indent="-457200">
              <a:spcAft>
                <a:spcPts val="1200"/>
              </a:spcAft>
              <a:buFont typeface="Arial" panose="020B0604020202020204" pitchFamily="34" charset="0"/>
              <a:buChar char="•"/>
            </a:pPr>
            <a:r>
              <a:rPr lang="en-US" sz="2800" dirty="0"/>
              <a:t>you may stop too early or stop too late.</a:t>
            </a:r>
          </a:p>
          <a:p>
            <a:pPr>
              <a:spcAft>
                <a:spcPts val="1200"/>
              </a:spcAft>
            </a:pPr>
            <a:r>
              <a:rPr lang="en-US" dirty="0">
                <a:effectLst/>
              </a:rPr>
              <a:t>How can we fix this issue?</a:t>
            </a:r>
            <a:endParaRPr lang="en-US" dirty="0"/>
          </a:p>
          <a:p>
            <a:pPr marL="1200120" lvl="1" indent="-457200">
              <a:spcAft>
                <a:spcPts val="1200"/>
              </a:spcAft>
              <a:buFont typeface="Arial" panose="020B0604020202020204" pitchFamily="34" charset="0"/>
              <a:buChar char="•"/>
            </a:pPr>
            <a:r>
              <a:rPr lang="en-US" sz="2800" dirty="0">
                <a:effectLst/>
              </a:rPr>
              <a:t>choose several stopping criterion (set minimal Gain(</a:t>
            </a:r>
            <a:r>
              <a:rPr lang="en-US" sz="2800" i="1" dirty="0">
                <a:effectLst/>
              </a:rPr>
              <a:t>R</a:t>
            </a:r>
            <a:r>
              <a:rPr lang="en-US" sz="2800" dirty="0">
                <a:effectLst/>
              </a:rPr>
              <a:t>) at various levels) and cross-validate which is the best.</a:t>
            </a:r>
          </a:p>
          <a:p>
            <a:pPr>
              <a:spcAft>
                <a:spcPts val="1200"/>
              </a:spcAft>
            </a:pPr>
            <a:r>
              <a:rPr lang="en-US" dirty="0"/>
              <a:t>What is an alternative approach to this issue?</a:t>
            </a:r>
          </a:p>
          <a:p>
            <a:pPr marL="1200120" lvl="1" indent="-457200">
              <a:spcAft>
                <a:spcPts val="1200"/>
              </a:spcAft>
              <a:buFont typeface="Arial" panose="020B0604020202020204" pitchFamily="34" charset="0"/>
              <a:buChar char="•"/>
            </a:pPr>
            <a:r>
              <a:rPr lang="en-US" sz="2800" dirty="0">
                <a:effectLst/>
              </a:rPr>
              <a:t>Don’t stop.  Instead prune back!</a:t>
            </a:r>
          </a:p>
        </p:txBody>
      </p:sp>
      <p:sp>
        <p:nvSpPr>
          <p:cNvPr id="4" name="Slide Number Placeholder 3"/>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17255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BC1-1E0C-6F44-8CFB-2F766F742630}"/>
              </a:ext>
            </a:extLst>
          </p:cNvPr>
          <p:cNvSpPr>
            <a:spLocks noGrp="1"/>
          </p:cNvSpPr>
          <p:nvPr>
            <p:ph type="title"/>
          </p:nvPr>
        </p:nvSpPr>
        <p:spPr/>
        <p:txBody>
          <a:bodyPr/>
          <a:lstStyle/>
          <a:p>
            <a:r>
              <a:rPr lang="en-US" dirty="0"/>
              <a:t>To Hot Dog or Not Hot Dog…</a:t>
            </a:r>
          </a:p>
        </p:txBody>
      </p:sp>
      <p:pic>
        <p:nvPicPr>
          <p:cNvPr id="5" name="Content Placeholder 4">
            <a:extLst>
              <a:ext uri="{FF2B5EF4-FFF2-40B4-BE49-F238E27FC236}">
                <a16:creationId xmlns:a16="http://schemas.microsoft.com/office/drawing/2014/main" id="{174E6BE3-A667-6F44-8153-37F02698840A}"/>
              </a:ext>
            </a:extLst>
          </p:cNvPr>
          <p:cNvPicPr>
            <a:picLocks noGrp="1" noChangeAspect="1"/>
          </p:cNvPicPr>
          <p:nvPr>
            <p:ph idx="1"/>
          </p:nvPr>
        </p:nvPicPr>
        <p:blipFill>
          <a:blip r:embed="rId2"/>
          <a:stretch>
            <a:fillRect/>
          </a:stretch>
        </p:blipFill>
        <p:spPr>
          <a:xfrm>
            <a:off x="2403057" y="1084262"/>
            <a:ext cx="2465599" cy="4689475"/>
          </a:xfrm>
          <a:prstGeom prst="rect">
            <a:avLst/>
          </a:prstGeom>
        </p:spPr>
      </p:pic>
      <p:sp>
        <p:nvSpPr>
          <p:cNvPr id="4" name="Slide Number Placeholder 3">
            <a:extLst>
              <a:ext uri="{FF2B5EF4-FFF2-40B4-BE49-F238E27FC236}">
                <a16:creationId xmlns:a16="http://schemas.microsoft.com/office/drawing/2014/main" id="{D7D01F15-45BC-B742-8D2F-6C2F7636651C}"/>
              </a:ext>
            </a:extLst>
          </p:cNvPr>
          <p:cNvSpPr>
            <a:spLocks noGrp="1"/>
          </p:cNvSpPr>
          <p:nvPr>
            <p:ph type="sldNum" sz="quarter" idx="12"/>
          </p:nvPr>
        </p:nvSpPr>
        <p:spPr/>
        <p:txBody>
          <a:bodyPr/>
          <a:lstStyle/>
          <a:p>
            <a:fld id="{8C616E8F-BF65-1643-9F00-FF84D0665BC6}" type="slidenum">
              <a:rPr lang="en-US" smtClean="0"/>
              <a:t>42</a:t>
            </a:fld>
            <a:endParaRPr lang="en-US"/>
          </a:p>
        </p:txBody>
      </p:sp>
      <p:pic>
        <p:nvPicPr>
          <p:cNvPr id="3" name="Picture 2">
            <a:extLst>
              <a:ext uri="{FF2B5EF4-FFF2-40B4-BE49-F238E27FC236}">
                <a16:creationId xmlns:a16="http://schemas.microsoft.com/office/drawing/2014/main" id="{BE6386C9-4D38-1E4B-9FED-F4B5D857EB85}"/>
              </a:ext>
            </a:extLst>
          </p:cNvPr>
          <p:cNvPicPr>
            <a:picLocks noChangeAspect="1"/>
          </p:cNvPicPr>
          <p:nvPr/>
        </p:nvPicPr>
        <p:blipFill>
          <a:blip r:embed="rId3"/>
          <a:stretch>
            <a:fillRect/>
          </a:stretch>
        </p:blipFill>
        <p:spPr>
          <a:xfrm>
            <a:off x="2418297" y="1084262"/>
            <a:ext cx="2578410" cy="4783137"/>
          </a:xfrm>
          <a:prstGeom prst="rect">
            <a:avLst/>
          </a:prstGeom>
        </p:spPr>
      </p:pic>
      <p:pic>
        <p:nvPicPr>
          <p:cNvPr id="6" name="Picture 5">
            <a:extLst>
              <a:ext uri="{FF2B5EF4-FFF2-40B4-BE49-F238E27FC236}">
                <a16:creationId xmlns:a16="http://schemas.microsoft.com/office/drawing/2014/main" id="{66EFBC63-7B8C-D441-AF03-2B8DD37DFCB6}"/>
              </a:ext>
            </a:extLst>
          </p:cNvPr>
          <p:cNvPicPr>
            <a:picLocks noChangeAspect="1"/>
          </p:cNvPicPr>
          <p:nvPr/>
        </p:nvPicPr>
        <p:blipFill>
          <a:blip r:embed="rId4"/>
          <a:stretch>
            <a:fillRect/>
          </a:stretch>
        </p:blipFill>
        <p:spPr>
          <a:xfrm>
            <a:off x="6851650" y="1084262"/>
            <a:ext cx="2603500" cy="4902200"/>
          </a:xfrm>
          <a:prstGeom prst="rect">
            <a:avLst/>
          </a:prstGeom>
        </p:spPr>
      </p:pic>
      <p:pic>
        <p:nvPicPr>
          <p:cNvPr id="7" name="Picture 6">
            <a:extLst>
              <a:ext uri="{FF2B5EF4-FFF2-40B4-BE49-F238E27FC236}">
                <a16:creationId xmlns:a16="http://schemas.microsoft.com/office/drawing/2014/main" id="{C7B83E73-7F78-0C43-B6BF-B08733FE9C81}"/>
              </a:ext>
            </a:extLst>
          </p:cNvPr>
          <p:cNvPicPr>
            <a:picLocks noChangeAspect="1"/>
          </p:cNvPicPr>
          <p:nvPr/>
        </p:nvPicPr>
        <p:blipFill>
          <a:blip r:embed="rId5"/>
          <a:stretch>
            <a:fillRect/>
          </a:stretch>
        </p:blipFill>
        <p:spPr>
          <a:xfrm>
            <a:off x="6915150" y="1084262"/>
            <a:ext cx="2476500" cy="4876800"/>
          </a:xfrm>
          <a:prstGeom prst="rect">
            <a:avLst/>
          </a:prstGeom>
        </p:spPr>
      </p:pic>
    </p:spTree>
    <p:extLst>
      <p:ext uri="{BB962C8B-B14F-4D97-AF65-F5344CB8AC3E}">
        <p14:creationId xmlns:p14="http://schemas.microsoft.com/office/powerpoint/2010/main" val="341870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Hot Dog or Not</a:t>
            </a:r>
            <a:br>
              <a:rPr lang="en-US" dirty="0"/>
            </a:b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CD232C-CB27-A34A-83CB-C9975BC827AC}"/>
                  </a:ext>
                </a:extLst>
              </p:cNvPr>
              <p:cNvSpPr txBox="1"/>
              <p:nvPr/>
            </p:nvSpPr>
            <p:spPr>
              <a:xfrm>
                <a:off x="8496121" y="1227544"/>
                <a:ext cx="1426994" cy="338554"/>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width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1.05in</a:t>
                </a:r>
              </a:p>
            </p:txBody>
          </p:sp>
        </mc:Choice>
        <mc:Fallback xmlns="">
          <p:sp>
            <p:nvSpPr>
              <p:cNvPr id="6" name="TextBox 5">
                <a:extLst>
                  <a:ext uri="{FF2B5EF4-FFF2-40B4-BE49-F238E27FC236}">
                    <a16:creationId xmlns:a16="http://schemas.microsoft.com/office/drawing/2014/main" id="{0BCD232C-CB27-A34A-83CB-C9975BC827AC}"/>
                  </a:ext>
                </a:extLst>
              </p:cNvPr>
              <p:cNvSpPr txBox="1">
                <a:spLocks noRot="1" noChangeAspect="1" noMove="1" noResize="1" noEditPoints="1" noAdjustHandles="1" noChangeArrowheads="1" noChangeShapeType="1" noTextEdit="1"/>
              </p:cNvSpPr>
              <p:nvPr/>
            </p:nvSpPr>
            <p:spPr>
              <a:xfrm>
                <a:off x="8496121" y="1227544"/>
                <a:ext cx="1426994" cy="338554"/>
              </a:xfrm>
              <a:prstGeom prst="rect">
                <a:avLst/>
              </a:prstGeom>
              <a:blipFill>
                <a:blip r:embed="rId3"/>
                <a:stretch>
                  <a:fillRect l="-870" t="-3571" b="-17857"/>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441A92-FBDE-644F-BB24-7E708E907D20}"/>
                  </a:ext>
                </a:extLst>
              </p:cNvPr>
              <p:cNvSpPr txBox="1"/>
              <p:nvPr/>
            </p:nvSpPr>
            <p:spPr>
              <a:xfrm>
                <a:off x="7536579" y="2190296"/>
                <a:ext cx="1531188" cy="338554"/>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width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0.725in</a:t>
                </a:r>
              </a:p>
            </p:txBody>
          </p:sp>
        </mc:Choice>
        <mc:Fallback xmlns="">
          <p:sp>
            <p:nvSpPr>
              <p:cNvPr id="7" name="TextBox 6">
                <a:extLst>
                  <a:ext uri="{FF2B5EF4-FFF2-40B4-BE49-F238E27FC236}">
                    <a16:creationId xmlns:a16="http://schemas.microsoft.com/office/drawing/2014/main" id="{70441A92-FBDE-644F-BB24-7E708E907D20}"/>
                  </a:ext>
                </a:extLst>
              </p:cNvPr>
              <p:cNvSpPr txBox="1">
                <a:spLocks noRot="1" noChangeAspect="1" noMove="1" noResize="1" noEditPoints="1" noAdjustHandles="1" noChangeArrowheads="1" noChangeShapeType="1" noTextEdit="1"/>
              </p:cNvSpPr>
              <p:nvPr/>
            </p:nvSpPr>
            <p:spPr>
              <a:xfrm>
                <a:off x="7536579" y="2190296"/>
                <a:ext cx="1531188" cy="338554"/>
              </a:xfrm>
              <a:prstGeom prst="rect">
                <a:avLst/>
              </a:prstGeom>
              <a:blipFill>
                <a:blip r:embed="rId4"/>
                <a:stretch>
                  <a:fillRect l="-806" b="-13333"/>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44DA1F6-375F-9E46-AB37-A64B00842924}"/>
              </a:ext>
            </a:extLst>
          </p:cNvPr>
          <p:cNvCxnSpPr>
            <a:stCxn id="6" idx="2"/>
            <a:endCxn id="7" idx="0"/>
          </p:cNvCxnSpPr>
          <p:nvPr/>
        </p:nvCxnSpPr>
        <p:spPr>
          <a:xfrm flipH="1">
            <a:off x="8302173" y="1566098"/>
            <a:ext cx="907445" cy="6241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4B0EE0B-EE0E-F843-A6B6-6D426531FF61}"/>
              </a:ext>
            </a:extLst>
          </p:cNvPr>
          <p:cNvSpPr txBox="1"/>
          <p:nvPr/>
        </p:nvSpPr>
        <p:spPr>
          <a:xfrm>
            <a:off x="8317970" y="1655947"/>
            <a:ext cx="491225" cy="369332"/>
          </a:xfrm>
          <a:prstGeom prst="rect">
            <a:avLst/>
          </a:prstGeom>
          <a:noFill/>
        </p:spPr>
        <p:txBody>
          <a:bodyPr wrap="none" rtlCol="0">
            <a:spAutoFit/>
          </a:bodyPr>
          <a:lstStyle/>
          <a:p>
            <a:r>
              <a:rPr lang="en-US" dirty="0"/>
              <a:t>yes</a:t>
            </a:r>
          </a:p>
        </p:txBody>
      </p:sp>
      <p:cxnSp>
        <p:nvCxnSpPr>
          <p:cNvPr id="16" name="Straight Arrow Connector 15">
            <a:extLst>
              <a:ext uri="{FF2B5EF4-FFF2-40B4-BE49-F238E27FC236}">
                <a16:creationId xmlns:a16="http://schemas.microsoft.com/office/drawing/2014/main" id="{1FBA9F48-F0D8-AA43-B006-2A6BA42B802A}"/>
              </a:ext>
            </a:extLst>
          </p:cNvPr>
          <p:cNvCxnSpPr>
            <a:cxnSpLocks/>
            <a:stCxn id="6" idx="2"/>
          </p:cNvCxnSpPr>
          <p:nvPr/>
        </p:nvCxnSpPr>
        <p:spPr>
          <a:xfrm>
            <a:off x="9209618" y="1566098"/>
            <a:ext cx="1038890" cy="6241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84AA565-ACC6-884C-9A0C-69347FCFC245}"/>
              </a:ext>
            </a:extLst>
          </p:cNvPr>
          <p:cNvSpPr txBox="1"/>
          <p:nvPr/>
        </p:nvSpPr>
        <p:spPr>
          <a:xfrm>
            <a:off x="9836198" y="1655947"/>
            <a:ext cx="428322" cy="369332"/>
          </a:xfrm>
          <a:prstGeom prst="rect">
            <a:avLst/>
          </a:prstGeom>
          <a:noFill/>
        </p:spPr>
        <p:txBody>
          <a:bodyPr wrap="none" rtlCol="0">
            <a:spAutoFit/>
          </a:bodyPr>
          <a:lstStyle/>
          <a:p>
            <a:r>
              <a:rPr lang="en-US" dirty="0"/>
              <a:t>no</a:t>
            </a:r>
          </a:p>
        </p:txBody>
      </p:sp>
      <p:pic>
        <p:nvPicPr>
          <p:cNvPr id="25" name="Picture 24">
            <a:extLst>
              <a:ext uri="{FF2B5EF4-FFF2-40B4-BE49-F238E27FC236}">
                <a16:creationId xmlns:a16="http://schemas.microsoft.com/office/drawing/2014/main" id="{3B831802-2BBE-1749-9F9E-BF9914CAE86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381" y="4254827"/>
            <a:ext cx="629390" cy="707380"/>
          </a:xfrm>
          <a:prstGeom prst="rect">
            <a:avLst/>
          </a:prstGeom>
        </p:spPr>
      </p:pic>
      <p:cxnSp>
        <p:nvCxnSpPr>
          <p:cNvPr id="27" name="Straight Connector 26">
            <a:extLst>
              <a:ext uri="{FF2B5EF4-FFF2-40B4-BE49-F238E27FC236}">
                <a16:creationId xmlns:a16="http://schemas.microsoft.com/office/drawing/2014/main" id="{996A8577-723D-7141-ADA1-F3E094D64903}"/>
              </a:ext>
            </a:extLst>
          </p:cNvPr>
          <p:cNvCxnSpPr>
            <a:cxnSpLocks/>
          </p:cNvCxnSpPr>
          <p:nvPr/>
        </p:nvCxnSpPr>
        <p:spPr>
          <a:xfrm flipH="1" flipV="1">
            <a:off x="6096768" y="4301983"/>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FB1FC898-ECCC-B645-ADA3-F80FD45705FE}"/>
              </a:ext>
            </a:extLst>
          </p:cNvPr>
          <p:cNvCxnSpPr>
            <a:cxnSpLocks/>
          </p:cNvCxnSpPr>
          <p:nvPr/>
        </p:nvCxnSpPr>
        <p:spPr>
          <a:xfrm flipV="1">
            <a:off x="6128220" y="4283797"/>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36" name="Oval 35">
            <a:extLst>
              <a:ext uri="{FF2B5EF4-FFF2-40B4-BE49-F238E27FC236}">
                <a16:creationId xmlns:a16="http://schemas.microsoft.com/office/drawing/2014/main" id="{DE9A78A5-3C88-D540-BB99-5A8C4150784B}"/>
              </a:ext>
            </a:extLst>
          </p:cNvPr>
          <p:cNvSpPr/>
          <p:nvPr/>
        </p:nvSpPr>
        <p:spPr>
          <a:xfrm>
            <a:off x="5982248" y="4190762"/>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3A5F77-42F9-9C4E-8CEE-868A1711BE8A}"/>
                  </a:ext>
                </a:extLst>
              </p:cNvPr>
              <p:cNvSpPr txBox="1"/>
              <p:nvPr/>
            </p:nvSpPr>
            <p:spPr>
              <a:xfrm>
                <a:off x="6660153" y="3158364"/>
                <a:ext cx="1475212" cy="338554"/>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length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6.25in</a:t>
                </a:r>
              </a:p>
            </p:txBody>
          </p:sp>
        </mc:Choice>
        <mc:Fallback xmlns="">
          <p:sp>
            <p:nvSpPr>
              <p:cNvPr id="37" name="TextBox 36">
                <a:extLst>
                  <a:ext uri="{FF2B5EF4-FFF2-40B4-BE49-F238E27FC236}">
                    <a16:creationId xmlns:a16="http://schemas.microsoft.com/office/drawing/2014/main" id="{753A5F77-42F9-9C4E-8CEE-868A1711BE8A}"/>
                  </a:ext>
                </a:extLst>
              </p:cNvPr>
              <p:cNvSpPr txBox="1">
                <a:spLocks noRot="1" noChangeAspect="1" noMove="1" noResize="1" noEditPoints="1" noAdjustHandles="1" noChangeArrowheads="1" noChangeShapeType="1" noTextEdit="1"/>
              </p:cNvSpPr>
              <p:nvPr/>
            </p:nvSpPr>
            <p:spPr>
              <a:xfrm>
                <a:off x="6660153" y="3158364"/>
                <a:ext cx="1475212" cy="338554"/>
              </a:xfrm>
              <a:prstGeom prst="rect">
                <a:avLst/>
              </a:prstGeom>
              <a:blipFill>
                <a:blip r:embed="rId6"/>
                <a:stretch>
                  <a:fillRect l="-833" b="-13793"/>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C7AAA484-1550-4B4A-A23F-541C6FAE5D84}"/>
              </a:ext>
            </a:extLst>
          </p:cNvPr>
          <p:cNvCxnSpPr>
            <a:cxnSpLocks/>
            <a:endCxn id="37" idx="0"/>
          </p:cNvCxnSpPr>
          <p:nvPr/>
        </p:nvCxnSpPr>
        <p:spPr>
          <a:xfrm flipH="1">
            <a:off x="7397759" y="2534166"/>
            <a:ext cx="935441" cy="6241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1F991B87-BF87-E647-878B-C65F6A3B0A96}"/>
              </a:ext>
            </a:extLst>
          </p:cNvPr>
          <p:cNvSpPr txBox="1"/>
          <p:nvPr/>
        </p:nvSpPr>
        <p:spPr>
          <a:xfrm>
            <a:off x="7441544" y="2624015"/>
            <a:ext cx="491225" cy="369332"/>
          </a:xfrm>
          <a:prstGeom prst="rect">
            <a:avLst/>
          </a:prstGeom>
          <a:noFill/>
        </p:spPr>
        <p:txBody>
          <a:bodyPr wrap="none" rtlCol="0">
            <a:spAutoFit/>
          </a:bodyPr>
          <a:lstStyle/>
          <a:p>
            <a:r>
              <a:rPr lang="en-US" dirty="0"/>
              <a:t>yes</a:t>
            </a:r>
          </a:p>
        </p:txBody>
      </p:sp>
      <p:cxnSp>
        <p:nvCxnSpPr>
          <p:cNvPr id="40" name="Straight Arrow Connector 39">
            <a:extLst>
              <a:ext uri="{FF2B5EF4-FFF2-40B4-BE49-F238E27FC236}">
                <a16:creationId xmlns:a16="http://schemas.microsoft.com/office/drawing/2014/main" id="{FB3DFF24-22A4-2E49-B8B2-E4332C992F53}"/>
              </a:ext>
            </a:extLst>
          </p:cNvPr>
          <p:cNvCxnSpPr>
            <a:cxnSpLocks/>
            <a:stCxn id="7" idx="2"/>
            <a:endCxn id="42" idx="0"/>
          </p:cNvCxnSpPr>
          <p:nvPr/>
        </p:nvCxnSpPr>
        <p:spPr>
          <a:xfrm>
            <a:off x="8302173" y="2528850"/>
            <a:ext cx="1798702" cy="67077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C3F4724-0D9F-7C48-8E39-EACF16286ECF}"/>
              </a:ext>
            </a:extLst>
          </p:cNvPr>
          <p:cNvSpPr txBox="1"/>
          <p:nvPr/>
        </p:nvSpPr>
        <p:spPr>
          <a:xfrm>
            <a:off x="9140924" y="2607181"/>
            <a:ext cx="428322" cy="369332"/>
          </a:xfrm>
          <a:prstGeom prst="rect">
            <a:avLst/>
          </a:prstGeom>
          <a:noFill/>
        </p:spPr>
        <p:txBody>
          <a:bodyPr wrap="none" rtlCol="0">
            <a:spAutoFit/>
          </a:bodyPr>
          <a:lstStyle/>
          <a:p>
            <a:r>
              <a:rPr lang="en-US" dirty="0"/>
              <a:t>no</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33E5DA-D7DB-3E47-B083-FAD31F950C4F}"/>
                  </a:ext>
                </a:extLst>
              </p:cNvPr>
              <p:cNvSpPr txBox="1"/>
              <p:nvPr/>
            </p:nvSpPr>
            <p:spPr>
              <a:xfrm>
                <a:off x="9363269" y="3199622"/>
                <a:ext cx="1475212" cy="338554"/>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length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7.25in</a:t>
                </a:r>
              </a:p>
            </p:txBody>
          </p:sp>
        </mc:Choice>
        <mc:Fallback xmlns="">
          <p:sp>
            <p:nvSpPr>
              <p:cNvPr id="42" name="TextBox 41">
                <a:extLst>
                  <a:ext uri="{FF2B5EF4-FFF2-40B4-BE49-F238E27FC236}">
                    <a16:creationId xmlns:a16="http://schemas.microsoft.com/office/drawing/2014/main" id="{CF33E5DA-D7DB-3E47-B083-FAD31F950C4F}"/>
                  </a:ext>
                </a:extLst>
              </p:cNvPr>
              <p:cNvSpPr txBox="1">
                <a:spLocks noRot="1" noChangeAspect="1" noMove="1" noResize="1" noEditPoints="1" noAdjustHandles="1" noChangeArrowheads="1" noChangeShapeType="1" noTextEdit="1"/>
              </p:cNvSpPr>
              <p:nvPr/>
            </p:nvSpPr>
            <p:spPr>
              <a:xfrm>
                <a:off x="9363269" y="3199622"/>
                <a:ext cx="1475212" cy="338554"/>
              </a:xfrm>
              <a:prstGeom prst="rect">
                <a:avLst/>
              </a:prstGeom>
              <a:blipFill>
                <a:blip r:embed="rId7"/>
                <a:stretch>
                  <a:fillRect l="-840" b="-13333"/>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C8AB7602-6421-BE48-9CB2-D6B88BCB03DC}"/>
              </a:ext>
            </a:extLst>
          </p:cNvPr>
          <p:cNvCxnSpPr>
            <a:cxnSpLocks/>
            <a:stCxn id="37" idx="2"/>
          </p:cNvCxnSpPr>
          <p:nvPr/>
        </p:nvCxnSpPr>
        <p:spPr>
          <a:xfrm flipH="1">
            <a:off x="6499667" y="3496918"/>
            <a:ext cx="898092" cy="65030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1AAE5174-DD61-D34D-A7FD-18DE31A942D3}"/>
              </a:ext>
            </a:extLst>
          </p:cNvPr>
          <p:cNvSpPr txBox="1"/>
          <p:nvPr/>
        </p:nvSpPr>
        <p:spPr>
          <a:xfrm>
            <a:off x="6543450" y="3612875"/>
            <a:ext cx="491225" cy="369332"/>
          </a:xfrm>
          <a:prstGeom prst="rect">
            <a:avLst/>
          </a:prstGeom>
          <a:noFill/>
        </p:spPr>
        <p:txBody>
          <a:bodyPr wrap="none" rtlCol="0">
            <a:spAutoFit/>
          </a:bodyPr>
          <a:lstStyle/>
          <a:p>
            <a:r>
              <a:rPr lang="en-US" dirty="0"/>
              <a:t>yes</a:t>
            </a:r>
          </a:p>
        </p:txBody>
      </p:sp>
      <p:cxnSp>
        <p:nvCxnSpPr>
          <p:cNvPr id="45" name="Straight Arrow Connector 44">
            <a:extLst>
              <a:ext uri="{FF2B5EF4-FFF2-40B4-BE49-F238E27FC236}">
                <a16:creationId xmlns:a16="http://schemas.microsoft.com/office/drawing/2014/main" id="{1A160D0F-76C5-7941-B3F6-02EC054A1261}"/>
              </a:ext>
            </a:extLst>
          </p:cNvPr>
          <p:cNvCxnSpPr>
            <a:cxnSpLocks/>
            <a:stCxn id="37" idx="2"/>
          </p:cNvCxnSpPr>
          <p:nvPr/>
        </p:nvCxnSpPr>
        <p:spPr>
          <a:xfrm>
            <a:off x="7397759" y="3496918"/>
            <a:ext cx="954971" cy="63252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469424CA-4186-D04D-BFF6-BD1516CD0A3F}"/>
              </a:ext>
            </a:extLst>
          </p:cNvPr>
          <p:cNvSpPr txBox="1"/>
          <p:nvPr/>
        </p:nvSpPr>
        <p:spPr>
          <a:xfrm>
            <a:off x="8061678" y="3612875"/>
            <a:ext cx="428322" cy="369332"/>
          </a:xfrm>
          <a:prstGeom prst="rect">
            <a:avLst/>
          </a:prstGeom>
          <a:noFill/>
        </p:spPr>
        <p:txBody>
          <a:bodyPr wrap="square" rtlCol="0">
            <a:spAutoFit/>
          </a:bodyPr>
          <a:lstStyle/>
          <a:p>
            <a:r>
              <a:rPr lang="en-US" dirty="0"/>
              <a:t>no</a:t>
            </a:r>
          </a:p>
        </p:txBody>
      </p:sp>
      <p:cxnSp>
        <p:nvCxnSpPr>
          <p:cNvPr id="47" name="Straight Arrow Connector 46">
            <a:extLst>
              <a:ext uri="{FF2B5EF4-FFF2-40B4-BE49-F238E27FC236}">
                <a16:creationId xmlns:a16="http://schemas.microsoft.com/office/drawing/2014/main" id="{273517B8-B1AC-4B4D-B02E-3534DB396A0F}"/>
              </a:ext>
            </a:extLst>
          </p:cNvPr>
          <p:cNvCxnSpPr>
            <a:cxnSpLocks/>
            <a:stCxn id="42" idx="2"/>
          </p:cNvCxnSpPr>
          <p:nvPr/>
        </p:nvCxnSpPr>
        <p:spPr>
          <a:xfrm flipH="1">
            <a:off x="9535084" y="3538176"/>
            <a:ext cx="565791" cy="7146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5EE957FF-ABAF-E947-A84A-A58B97D049B2}"/>
              </a:ext>
            </a:extLst>
          </p:cNvPr>
          <p:cNvSpPr txBox="1"/>
          <p:nvPr/>
        </p:nvSpPr>
        <p:spPr>
          <a:xfrm>
            <a:off x="9237838" y="3668524"/>
            <a:ext cx="491225" cy="369332"/>
          </a:xfrm>
          <a:prstGeom prst="rect">
            <a:avLst/>
          </a:prstGeom>
          <a:noFill/>
        </p:spPr>
        <p:txBody>
          <a:bodyPr wrap="square" rtlCol="0">
            <a:spAutoFit/>
          </a:bodyPr>
          <a:lstStyle/>
          <a:p>
            <a:r>
              <a:rPr lang="en-US" dirty="0"/>
              <a:t>yes</a:t>
            </a:r>
          </a:p>
        </p:txBody>
      </p:sp>
      <p:cxnSp>
        <p:nvCxnSpPr>
          <p:cNvPr id="49" name="Straight Arrow Connector 48">
            <a:extLst>
              <a:ext uri="{FF2B5EF4-FFF2-40B4-BE49-F238E27FC236}">
                <a16:creationId xmlns:a16="http://schemas.microsoft.com/office/drawing/2014/main" id="{819BF0DC-34CB-3E40-BBF5-A15BB958D20C}"/>
              </a:ext>
            </a:extLst>
          </p:cNvPr>
          <p:cNvCxnSpPr>
            <a:cxnSpLocks/>
            <a:stCxn id="42" idx="2"/>
          </p:cNvCxnSpPr>
          <p:nvPr/>
        </p:nvCxnSpPr>
        <p:spPr>
          <a:xfrm>
            <a:off x="10100875" y="3538176"/>
            <a:ext cx="988076" cy="67077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8A44ABF-0F58-C04E-AFFE-E8CD084810B7}"/>
              </a:ext>
            </a:extLst>
          </p:cNvPr>
          <p:cNvSpPr txBox="1"/>
          <p:nvPr/>
        </p:nvSpPr>
        <p:spPr>
          <a:xfrm>
            <a:off x="10594913" y="3598549"/>
            <a:ext cx="428322" cy="369332"/>
          </a:xfrm>
          <a:prstGeom prst="rect">
            <a:avLst/>
          </a:prstGeom>
          <a:noFill/>
        </p:spPr>
        <p:txBody>
          <a:bodyPr wrap="square" rtlCol="0">
            <a:spAutoFit/>
          </a:bodyPr>
          <a:lstStyle/>
          <a:p>
            <a:r>
              <a:rPr lang="en-US" dirty="0"/>
              <a:t>no</a:t>
            </a:r>
          </a:p>
        </p:txBody>
      </p:sp>
      <p:pic>
        <p:nvPicPr>
          <p:cNvPr id="65" name="Picture 64">
            <a:extLst>
              <a:ext uri="{FF2B5EF4-FFF2-40B4-BE49-F238E27FC236}">
                <a16:creationId xmlns:a16="http://schemas.microsoft.com/office/drawing/2014/main" id="{CB35C3AB-814A-E944-A97E-62B54C1A839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65368" y="4273013"/>
            <a:ext cx="629390" cy="707380"/>
          </a:xfrm>
          <a:prstGeom prst="rect">
            <a:avLst/>
          </a:prstGeom>
        </p:spPr>
      </p:pic>
      <p:cxnSp>
        <p:nvCxnSpPr>
          <p:cNvPr id="66" name="Straight Connector 65">
            <a:extLst>
              <a:ext uri="{FF2B5EF4-FFF2-40B4-BE49-F238E27FC236}">
                <a16:creationId xmlns:a16="http://schemas.microsoft.com/office/drawing/2014/main" id="{0AD6E4D3-C928-2F4F-83A9-E64989D2C4EB}"/>
              </a:ext>
            </a:extLst>
          </p:cNvPr>
          <p:cNvCxnSpPr>
            <a:cxnSpLocks/>
          </p:cNvCxnSpPr>
          <p:nvPr/>
        </p:nvCxnSpPr>
        <p:spPr>
          <a:xfrm flipH="1" flipV="1">
            <a:off x="11137755" y="4320169"/>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67" name="Straight Connector 66">
            <a:extLst>
              <a:ext uri="{FF2B5EF4-FFF2-40B4-BE49-F238E27FC236}">
                <a16:creationId xmlns:a16="http://schemas.microsoft.com/office/drawing/2014/main" id="{A19E1C17-272B-2242-8EF6-9ACBD41A6B88}"/>
              </a:ext>
            </a:extLst>
          </p:cNvPr>
          <p:cNvCxnSpPr>
            <a:cxnSpLocks/>
          </p:cNvCxnSpPr>
          <p:nvPr/>
        </p:nvCxnSpPr>
        <p:spPr>
          <a:xfrm flipV="1">
            <a:off x="11169207" y="4301983"/>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68" name="Oval 67">
            <a:extLst>
              <a:ext uri="{FF2B5EF4-FFF2-40B4-BE49-F238E27FC236}">
                <a16:creationId xmlns:a16="http://schemas.microsoft.com/office/drawing/2014/main" id="{A45D0F47-D9EA-6146-9EAF-7EB001899B71}"/>
              </a:ext>
            </a:extLst>
          </p:cNvPr>
          <p:cNvSpPr/>
          <p:nvPr/>
        </p:nvSpPr>
        <p:spPr>
          <a:xfrm>
            <a:off x="11023235" y="4208948"/>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9" name="Picture 68">
            <a:extLst>
              <a:ext uri="{FF2B5EF4-FFF2-40B4-BE49-F238E27FC236}">
                <a16:creationId xmlns:a16="http://schemas.microsoft.com/office/drawing/2014/main" id="{F45B0A29-9AB6-C342-8F95-9B9464CD58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40924" y="4292871"/>
            <a:ext cx="629390" cy="707380"/>
          </a:xfrm>
          <a:prstGeom prst="rect">
            <a:avLst/>
          </a:prstGeom>
        </p:spPr>
      </p:pic>
      <p:pic>
        <p:nvPicPr>
          <p:cNvPr id="9" name="Picture 8">
            <a:extLst>
              <a:ext uri="{FF2B5EF4-FFF2-40B4-BE49-F238E27FC236}">
                <a16:creationId xmlns:a16="http://schemas.microsoft.com/office/drawing/2014/main" id="{B63A4C37-D675-194A-9506-4FBDF494BD8A}"/>
              </a:ext>
            </a:extLst>
          </p:cNvPr>
          <p:cNvPicPr>
            <a:picLocks noChangeAspect="1"/>
          </p:cNvPicPr>
          <p:nvPr/>
        </p:nvPicPr>
        <p:blipFill>
          <a:blip r:embed="rId8"/>
          <a:stretch>
            <a:fillRect/>
          </a:stretch>
        </p:blipFill>
        <p:spPr>
          <a:xfrm>
            <a:off x="845313" y="1869142"/>
            <a:ext cx="4051300" cy="3937000"/>
          </a:xfrm>
          <a:prstGeom prst="rect">
            <a:avLst/>
          </a:prstGeom>
        </p:spPr>
      </p:pic>
      <p:pic>
        <p:nvPicPr>
          <p:cNvPr id="51" name="Picture 50">
            <a:extLst>
              <a:ext uri="{FF2B5EF4-FFF2-40B4-BE49-F238E27FC236}">
                <a16:creationId xmlns:a16="http://schemas.microsoft.com/office/drawing/2014/main" id="{26EF0121-3C62-7048-AE43-9DCC6D11BD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266534" y="2238868"/>
            <a:ext cx="629390" cy="707380"/>
          </a:xfrm>
          <a:prstGeom prst="rect">
            <a:avLst/>
          </a:prstGeom>
        </p:spPr>
      </p:pic>
      <p:cxnSp>
        <p:nvCxnSpPr>
          <p:cNvPr id="52" name="Straight Connector 51">
            <a:extLst>
              <a:ext uri="{FF2B5EF4-FFF2-40B4-BE49-F238E27FC236}">
                <a16:creationId xmlns:a16="http://schemas.microsoft.com/office/drawing/2014/main" id="{F06E888B-AEA8-5D43-90C1-FAD2AE169EC2}"/>
              </a:ext>
            </a:extLst>
          </p:cNvPr>
          <p:cNvCxnSpPr>
            <a:cxnSpLocks/>
          </p:cNvCxnSpPr>
          <p:nvPr/>
        </p:nvCxnSpPr>
        <p:spPr>
          <a:xfrm flipH="1" flipV="1">
            <a:off x="10338921" y="2286024"/>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686654B0-7A58-0D4D-8FD7-539DF49A7C78}"/>
              </a:ext>
            </a:extLst>
          </p:cNvPr>
          <p:cNvCxnSpPr>
            <a:cxnSpLocks/>
          </p:cNvCxnSpPr>
          <p:nvPr/>
        </p:nvCxnSpPr>
        <p:spPr>
          <a:xfrm flipV="1">
            <a:off x="10370373" y="2267838"/>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54" name="Oval 53">
            <a:extLst>
              <a:ext uri="{FF2B5EF4-FFF2-40B4-BE49-F238E27FC236}">
                <a16:creationId xmlns:a16="http://schemas.microsoft.com/office/drawing/2014/main" id="{7F287499-CC21-084C-A76C-BA8C20A08FA6}"/>
              </a:ext>
            </a:extLst>
          </p:cNvPr>
          <p:cNvSpPr/>
          <p:nvPr/>
        </p:nvSpPr>
        <p:spPr>
          <a:xfrm>
            <a:off x="10224401" y="2174803"/>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5" name="Picture 54">
            <a:extLst>
              <a:ext uri="{FF2B5EF4-FFF2-40B4-BE49-F238E27FC236}">
                <a16:creationId xmlns:a16="http://schemas.microsoft.com/office/drawing/2014/main" id="{F2457AD9-CA37-424B-8BF8-B813BF829B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14021" y="4316877"/>
            <a:ext cx="629390" cy="707380"/>
          </a:xfrm>
          <a:prstGeom prst="rect">
            <a:avLst/>
          </a:prstGeom>
        </p:spPr>
      </p:pic>
      <p:cxnSp>
        <p:nvCxnSpPr>
          <p:cNvPr id="56" name="Straight Connector 55">
            <a:extLst>
              <a:ext uri="{FF2B5EF4-FFF2-40B4-BE49-F238E27FC236}">
                <a16:creationId xmlns:a16="http://schemas.microsoft.com/office/drawing/2014/main" id="{5E3A5450-C7A0-F349-AFA2-158B9210689F}"/>
              </a:ext>
            </a:extLst>
          </p:cNvPr>
          <p:cNvCxnSpPr>
            <a:cxnSpLocks/>
          </p:cNvCxnSpPr>
          <p:nvPr/>
        </p:nvCxnSpPr>
        <p:spPr>
          <a:xfrm flipH="1" flipV="1">
            <a:off x="8086408" y="4364033"/>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38C6A6D-43C2-D54A-9A69-91DA12ECABE3}"/>
              </a:ext>
            </a:extLst>
          </p:cNvPr>
          <p:cNvCxnSpPr>
            <a:cxnSpLocks/>
          </p:cNvCxnSpPr>
          <p:nvPr/>
        </p:nvCxnSpPr>
        <p:spPr>
          <a:xfrm flipV="1">
            <a:off x="8117860" y="4345847"/>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58" name="Oval 57">
            <a:extLst>
              <a:ext uri="{FF2B5EF4-FFF2-40B4-BE49-F238E27FC236}">
                <a16:creationId xmlns:a16="http://schemas.microsoft.com/office/drawing/2014/main" id="{9F4D110E-E8EF-994F-89BE-61330CDE8755}"/>
              </a:ext>
            </a:extLst>
          </p:cNvPr>
          <p:cNvSpPr/>
          <p:nvPr/>
        </p:nvSpPr>
        <p:spPr>
          <a:xfrm>
            <a:off x="7971888" y="4252812"/>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29A9A63-C6FB-064C-9C12-E5CB69E74817}"/>
              </a:ext>
            </a:extLst>
          </p:cNvPr>
          <p:cNvCxnSpPr/>
          <p:nvPr/>
        </p:nvCxnSpPr>
        <p:spPr>
          <a:xfrm flipV="1">
            <a:off x="3002280" y="1897995"/>
            <a:ext cx="0" cy="354105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73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9" grpId="0"/>
      <p:bldP spid="36" grpId="0" animBg="1"/>
      <p:bldP spid="37" grpId="0" animBg="1"/>
      <p:bldP spid="39" grpId="0"/>
      <p:bldP spid="41" grpId="0"/>
      <p:bldP spid="42" grpId="0" animBg="1"/>
      <p:bldP spid="44" grpId="0"/>
      <p:bldP spid="46" grpId="0"/>
      <p:bldP spid="48" grpId="0"/>
      <p:bldP spid="50" grpId="0"/>
      <p:bldP spid="68" grpId="0" animBg="1"/>
      <p:bldP spid="54" grpId="0" animBg="1"/>
      <p:bldP spid="5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44</a:t>
            </a:fld>
            <a:endParaRPr lang="en-US"/>
          </a:p>
        </p:txBody>
      </p:sp>
      <p:pic>
        <p:nvPicPr>
          <p:cNvPr id="5" name="Picture 4">
            <a:extLst>
              <a:ext uri="{FF2B5EF4-FFF2-40B4-BE49-F238E27FC236}">
                <a16:creationId xmlns:a16="http://schemas.microsoft.com/office/drawing/2014/main" id="{011E9B2B-8638-1440-A595-A9E1B4115AC3}"/>
              </a:ext>
            </a:extLst>
          </p:cNvPr>
          <p:cNvPicPr>
            <a:picLocks noChangeAspect="1"/>
          </p:cNvPicPr>
          <p:nvPr/>
        </p:nvPicPr>
        <p:blipFill>
          <a:blip r:embed="rId2"/>
          <a:stretch>
            <a:fillRect/>
          </a:stretch>
        </p:blipFill>
        <p:spPr>
          <a:xfrm>
            <a:off x="2927039" y="642176"/>
            <a:ext cx="5692853" cy="5559296"/>
          </a:xfrm>
          <a:prstGeom prst="rect">
            <a:avLst/>
          </a:prstGeom>
        </p:spPr>
      </p:pic>
    </p:spTree>
    <p:extLst>
      <p:ext uri="{BB962C8B-B14F-4D97-AF65-F5344CB8AC3E}">
        <p14:creationId xmlns:p14="http://schemas.microsoft.com/office/powerpoint/2010/main" val="101773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45</a:t>
            </a:fld>
            <a:endParaRPr lang="en-US"/>
          </a:p>
        </p:txBody>
      </p:sp>
      <p:pic>
        <p:nvPicPr>
          <p:cNvPr id="4" name="Picture 3">
            <a:extLst>
              <a:ext uri="{FF2B5EF4-FFF2-40B4-BE49-F238E27FC236}">
                <a16:creationId xmlns:a16="http://schemas.microsoft.com/office/drawing/2014/main" id="{A3AAD539-7A2C-F64E-84C8-13A636283A9B}"/>
              </a:ext>
            </a:extLst>
          </p:cNvPr>
          <p:cNvPicPr>
            <a:picLocks noChangeAspect="1"/>
          </p:cNvPicPr>
          <p:nvPr/>
        </p:nvPicPr>
        <p:blipFill>
          <a:blip r:embed="rId2"/>
          <a:stretch>
            <a:fillRect/>
          </a:stretch>
        </p:blipFill>
        <p:spPr>
          <a:xfrm>
            <a:off x="3048001" y="1135544"/>
            <a:ext cx="5406289" cy="5265256"/>
          </a:xfrm>
          <a:prstGeom prst="rect">
            <a:avLst/>
          </a:prstGeom>
        </p:spPr>
      </p:pic>
    </p:spTree>
    <p:extLst>
      <p:ext uri="{BB962C8B-B14F-4D97-AF65-F5344CB8AC3E}">
        <p14:creationId xmlns:p14="http://schemas.microsoft.com/office/powerpoint/2010/main" val="1340043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0C53DA3-2DFB-6542-AA44-7CA6FC49E2F0}"/>
              </a:ext>
            </a:extLst>
          </p:cNvPr>
          <p:cNvPicPr>
            <a:picLocks noChangeAspect="1"/>
          </p:cNvPicPr>
          <p:nvPr/>
        </p:nvPicPr>
        <p:blipFill>
          <a:blip r:embed="rId2"/>
          <a:stretch>
            <a:fillRect/>
          </a:stretch>
        </p:blipFill>
        <p:spPr>
          <a:xfrm>
            <a:off x="2927039" y="642176"/>
            <a:ext cx="5692853" cy="5559296"/>
          </a:xfrm>
          <a:prstGeom prst="rect">
            <a:avLst/>
          </a:prstGeom>
        </p:spPr>
      </p:pic>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46</a:t>
            </a:fld>
            <a:endParaRPr lang="en-US"/>
          </a:p>
        </p:txBody>
      </p:sp>
      <p:cxnSp>
        <p:nvCxnSpPr>
          <p:cNvPr id="6" name="Straight Connector 5">
            <a:extLst>
              <a:ext uri="{FF2B5EF4-FFF2-40B4-BE49-F238E27FC236}">
                <a16:creationId xmlns:a16="http://schemas.microsoft.com/office/drawing/2014/main" id="{A17F2B22-57C0-0E49-800F-5836EF64385B}"/>
              </a:ext>
            </a:extLst>
          </p:cNvPr>
          <p:cNvCxnSpPr>
            <a:cxnSpLocks/>
          </p:cNvCxnSpPr>
          <p:nvPr/>
        </p:nvCxnSpPr>
        <p:spPr>
          <a:xfrm>
            <a:off x="3216847" y="4118897"/>
            <a:ext cx="2191494" cy="2093870"/>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C2B3E48-C2E7-F948-8472-F1A1F719ADAB}"/>
              </a:ext>
            </a:extLst>
          </p:cNvPr>
          <p:cNvCxnSpPr>
            <a:cxnSpLocks/>
          </p:cNvCxnSpPr>
          <p:nvPr/>
        </p:nvCxnSpPr>
        <p:spPr>
          <a:xfrm flipV="1">
            <a:off x="3181511" y="4107603"/>
            <a:ext cx="2226830" cy="2127323"/>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16D20CA-5260-5543-B3A3-7D32B42E6BC0}"/>
              </a:ext>
            </a:extLst>
          </p:cNvPr>
          <p:cNvSpPr/>
          <p:nvPr/>
        </p:nvSpPr>
        <p:spPr>
          <a:xfrm>
            <a:off x="3216848" y="4107602"/>
            <a:ext cx="2191493" cy="2093870"/>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7A4177-10CE-3A41-8110-CDDF33634B26}"/>
              </a:ext>
            </a:extLst>
          </p:cNvPr>
          <p:cNvSpPr/>
          <p:nvPr/>
        </p:nvSpPr>
        <p:spPr>
          <a:xfrm>
            <a:off x="6463944" y="4943944"/>
            <a:ext cx="2271167" cy="1290982"/>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EE0A09E-F1F1-F646-A429-1CE93596C9A8}"/>
              </a:ext>
            </a:extLst>
          </p:cNvPr>
          <p:cNvCxnSpPr>
            <a:cxnSpLocks/>
          </p:cNvCxnSpPr>
          <p:nvPr/>
        </p:nvCxnSpPr>
        <p:spPr>
          <a:xfrm>
            <a:off x="6463944" y="4943944"/>
            <a:ext cx="2284142"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AF28A65-F637-F24E-BAF1-6D35A19FE8D3}"/>
              </a:ext>
            </a:extLst>
          </p:cNvPr>
          <p:cNvCxnSpPr>
            <a:cxnSpLocks/>
          </p:cNvCxnSpPr>
          <p:nvPr/>
        </p:nvCxnSpPr>
        <p:spPr>
          <a:xfrm flipH="1">
            <a:off x="6463945" y="4943944"/>
            <a:ext cx="2271166"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4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47</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3013350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500"/>
                  </a:spcAft>
                </a:pPr>
                <a:r>
                  <a:rPr lang="en-US" sz="2400" dirty="0"/>
                  <a:t>Rather than preventing a complex tree from growing, we can obtain a simpler tree by ‘pruning’ a complex one. </a:t>
                </a:r>
              </a:p>
              <a:p>
                <a:pPr>
                  <a:spcAft>
                    <a:spcPts val="1500"/>
                  </a:spcAft>
                </a:pPr>
                <a:r>
                  <a:rPr lang="en-US" sz="2400" dirty="0"/>
                  <a:t>There are many method of pruning, a common one is </a:t>
                </a:r>
                <a:r>
                  <a:rPr lang="en-US" sz="2400" b="1" i="1" dirty="0"/>
                  <a:t>cost complexity pruning</a:t>
                </a:r>
                <a:r>
                  <a:rPr lang="en-US" sz="2400" dirty="0"/>
                  <a:t>, where by we select from a array of smaller subtrees of the full model that optimizes a balance of performance and efficiency. </a:t>
                </a:r>
              </a:p>
              <a:p>
                <a:pPr>
                  <a:spcAft>
                    <a:spcPts val="1500"/>
                  </a:spcAft>
                </a:pPr>
                <a:r>
                  <a:rPr lang="en-US" sz="2400" dirty="0"/>
                  <a:t>That is, we 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𝐶</m:t>
                      </m:r>
                      <m:d>
                        <m:dPr>
                          <m:ctrlPr>
                            <a:rPr lang="en-US" sz="2400" b="0" i="1" smtClean="0">
                              <a:latin typeface="Cambria Math" panose="02040503050406030204" pitchFamily="18" charset="0"/>
                            </a:rPr>
                          </m:ctrlPr>
                        </m:dPr>
                        <m:e>
                          <m:r>
                            <a:rPr lang="en-US" sz="2400" b="0" i="1" smtClean="0">
                              <a:latin typeface="Cambria Math" charset="0"/>
                            </a:rPr>
                            <m:t>𝑇</m:t>
                          </m:r>
                        </m:e>
                      </m:d>
                      <m:r>
                        <a:rPr lang="en-US" sz="2400" b="0" i="1" smtClean="0">
                          <a:latin typeface="Cambria Math" charset="0"/>
                        </a:rPr>
                        <m:t>=</m:t>
                      </m:r>
                      <m:r>
                        <a:rPr lang="en-US" sz="2400" b="0" i="1" smtClean="0">
                          <a:latin typeface="Cambria Math" charset="0"/>
                        </a:rPr>
                        <m:t>𝐸𝑟𝑟𝑜𝑟</m:t>
                      </m:r>
                      <m:d>
                        <m:dPr>
                          <m:ctrlPr>
                            <a:rPr lang="en-US" sz="2400" b="0" i="1" smtClean="0">
                              <a:latin typeface="Cambria Math" panose="02040503050406030204" pitchFamily="18" charset="0"/>
                            </a:rPr>
                          </m:ctrlPr>
                        </m:dPr>
                        <m:e>
                          <m:r>
                            <a:rPr lang="en-US" sz="2400" b="0" i="1" smtClean="0">
                              <a:latin typeface="Cambria Math" charset="0"/>
                            </a:rPr>
                            <m:t>𝑇</m:t>
                          </m:r>
                        </m:e>
                      </m:d>
                      <m:r>
                        <a:rPr lang="en-US" sz="2400" b="0" i="1" smtClean="0">
                          <a:latin typeface="Cambria Math" charset="0"/>
                        </a:rPr>
                        <m:t>+</m:t>
                      </m:r>
                      <m:r>
                        <a:rPr lang="en-US" sz="2400" b="0" i="1" smtClean="0">
                          <a:latin typeface="Cambria Math" charset="0"/>
                          <a:ea typeface="Cambria Math" charset="0"/>
                          <a:cs typeface="Cambria Math" charset="0"/>
                        </a:rPr>
                        <m:t>𝛼</m:t>
                      </m:r>
                      <m:d>
                        <m:dPr>
                          <m:begChr m:val="|"/>
                          <m:endChr m:val="|"/>
                          <m:ctrlPr>
                            <a:rPr lang="en-US" sz="2400" b="0" i="1" smtClean="0">
                              <a:latin typeface="Cambria Math" panose="02040503050406030204" pitchFamily="18" charset="0"/>
                              <a:ea typeface="Cambria Math" charset="0"/>
                              <a:cs typeface="Cambria Math" charset="0"/>
                            </a:rPr>
                          </m:ctrlPr>
                        </m:dPr>
                        <m:e>
                          <m:r>
                            <a:rPr lang="en-US" sz="2400" b="0" i="1" smtClean="0">
                              <a:latin typeface="Cambria Math" charset="0"/>
                              <a:ea typeface="Cambria Math" charset="0"/>
                              <a:cs typeface="Cambria Math" charset="0"/>
                            </a:rPr>
                            <m:t>𝑇</m:t>
                          </m:r>
                        </m:e>
                      </m:d>
                    </m:oMath>
                  </m:oMathPara>
                </a14:m>
                <a:endParaRPr lang="en-US" sz="2400" b="0" dirty="0">
                  <a:ea typeface="Cambria Math" charset="0"/>
                  <a:cs typeface="Cambria Math" charset="0"/>
                </a:endParaRPr>
              </a:p>
              <a:p>
                <a:pPr>
                  <a:spcBef>
                    <a:spcPts val="624"/>
                  </a:spcBef>
                  <a:spcAft>
                    <a:spcPts val="2700"/>
                  </a:spcAft>
                </a:pPr>
                <a:r>
                  <a:rPr lang="en-US" sz="2400" dirty="0"/>
                  <a:t>where </a:t>
                </a:r>
                <a:r>
                  <a:rPr lang="en-US" sz="2400" i="1" dirty="0"/>
                  <a:t>T </a:t>
                </a:r>
                <a:r>
                  <a:rPr lang="en-US" sz="2400" dirty="0"/>
                  <a:t>is a decision (sub) tree, </a:t>
                </a:r>
                <a14:m>
                  <m:oMath xmlns:m="http://schemas.openxmlformats.org/officeDocument/2006/math">
                    <m:d>
                      <m:dPr>
                        <m:begChr m:val="|"/>
                        <m:endChr m:val="|"/>
                        <m:ctrlPr>
                          <a:rPr lang="en-US" sz="2400" i="1">
                            <a:latin typeface="Cambria Math" panose="02040503050406030204" pitchFamily="18" charset="0"/>
                            <a:ea typeface="Cambria Math" charset="0"/>
                            <a:cs typeface="Cambria Math" charset="0"/>
                          </a:rPr>
                        </m:ctrlPr>
                      </m:dPr>
                      <m:e>
                        <m:r>
                          <a:rPr lang="en-US" sz="2400" i="1">
                            <a:latin typeface="Cambria Math" charset="0"/>
                            <a:ea typeface="Cambria Math" charset="0"/>
                            <a:cs typeface="Cambria Math" charset="0"/>
                          </a:rPr>
                          <m:t>𝑇</m:t>
                        </m:r>
                      </m:e>
                    </m:d>
                  </m:oMath>
                </a14:m>
                <a:r>
                  <a:rPr lang="en-US" sz="2400" dirty="0"/>
                  <a:t> is the number of leaves in the tree and </a:t>
                </a:r>
                <a14:m>
                  <m:oMath xmlns:m="http://schemas.openxmlformats.org/officeDocument/2006/math">
                    <m:r>
                      <a:rPr lang="en-US" sz="2400" i="1">
                        <a:latin typeface="Cambria Math" charset="0"/>
                        <a:ea typeface="Cambria Math" charset="0"/>
                        <a:cs typeface="Cambria Math" charset="0"/>
                      </a:rPr>
                      <m:t>𝛼</m:t>
                    </m:r>
                  </m:oMath>
                </a14:m>
                <a:r>
                  <a:rPr lang="en-US" sz="2400" dirty="0"/>
                  <a:t> is the parameter for penalizing model complexity.</a:t>
                </a:r>
              </a:p>
              <a:p>
                <a:pPr>
                  <a:spcAft>
                    <a:spcPts val="15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204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16511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11680" y="983807"/>
            <a:ext cx="8947108" cy="5032748"/>
          </a:xfrm>
        </p:spPr>
      </p:pic>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125206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r>
                  <a:rPr lang="en-US" sz="2400" b="1" dirty="0"/>
                  <a:t>Question: </a:t>
                </a:r>
                <a:r>
                  <a:rPr lang="en-US" sz="2400" dirty="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a:p>
              <a:p>
                <a:pPr marL="523875" indent="-512763"/>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6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77844" y="992822"/>
            <a:ext cx="8661963" cy="4872355"/>
          </a:xfrm>
        </p:spPr>
      </p:pic>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3324055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83484" y="852266"/>
            <a:ext cx="10097910" cy="5680075"/>
          </a:xfrm>
        </p:spPr>
      </p:pic>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3532519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859280" y="1177925"/>
            <a:ext cx="8715021" cy="4902200"/>
          </a:xfrm>
        </p:spPr>
      </p:pic>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855929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787358"/>
                <a:ext cx="10327008" cy="3592362"/>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a:t>Fix </a:t>
                </a:r>
                <a14:m>
                  <m:oMath xmlns:m="http://schemas.openxmlformats.org/officeDocument/2006/math">
                    <m:r>
                      <a:rPr lang="en-US" i="1">
                        <a:latin typeface="Cambria Math" charset="0"/>
                        <a:ea typeface="Cambria Math" charset="0"/>
                        <a:cs typeface="Cambria Math" charset="0"/>
                      </a:rPr>
                      <m:t>𝛼</m:t>
                    </m:r>
                  </m:oMath>
                </a14:m>
                <a:r>
                  <a:rPr lang="en-US" dirty="0"/>
                  <a:t>.</a:t>
                </a:r>
              </a:p>
              <a:p>
                <a:pPr marL="457200" indent="-457200">
                  <a:spcAft>
                    <a:spcPts val="3200"/>
                  </a:spcAft>
                  <a:buFont typeface="Arial"/>
                  <a:buAutoNum type="arabicPeriod"/>
                </a:pPr>
                <a:r>
                  <a:rPr lang="en-US" dirty="0"/>
                  <a:t>Find best tree for a given </a:t>
                </a:r>
                <a14:m>
                  <m:oMath xmlns:m="http://schemas.openxmlformats.org/officeDocument/2006/math">
                    <m:r>
                      <a:rPr lang="en-US" i="1">
                        <a:latin typeface="Cambria Math" charset="0"/>
                        <a:ea typeface="Cambria Math" charset="0"/>
                        <a:cs typeface="Cambria Math" charset="0"/>
                      </a:rPr>
                      <m:t>𝛼</m:t>
                    </m:r>
                  </m:oMath>
                </a14:m>
                <a:r>
                  <a:rPr lang="en-US" dirty="0"/>
                  <a:t> and based on cost complexity </a:t>
                </a:r>
                <a:r>
                  <a:rPr lang="en-US" i="1" dirty="0"/>
                  <a:t>C</a:t>
                </a:r>
                <a:r>
                  <a:rPr lang="en-US" dirty="0"/>
                  <a:t>.</a:t>
                </a:r>
              </a:p>
              <a:p>
                <a:pPr marL="457200" indent="-457200">
                  <a:spcAft>
                    <a:spcPts val="3200"/>
                  </a:spcAft>
                  <a:buAutoNum type="arabicPeriod"/>
                </a:pPr>
                <a:r>
                  <a:rPr lang="en-US" dirty="0"/>
                  <a:t>Find best </a:t>
                </a:r>
                <a14:m>
                  <m:oMath xmlns:m="http://schemas.openxmlformats.org/officeDocument/2006/math">
                    <m:r>
                      <a:rPr lang="en-US" i="1">
                        <a:latin typeface="Cambria Math" charset="0"/>
                        <a:ea typeface="Cambria Math" charset="0"/>
                        <a:cs typeface="Cambria Math" charset="0"/>
                      </a:rPr>
                      <m:t>𝛼</m:t>
                    </m:r>
                  </m:oMath>
                </a14:m>
                <a:r>
                  <a:rPr lang="en-US" dirty="0"/>
                  <a:t> using CV (what should be the error measure?) </a:t>
                </a:r>
              </a:p>
              <a:p>
                <a:pPr>
                  <a:spcAft>
                    <a:spcPts val="32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787358"/>
                <a:ext cx="10327008" cy="3592362"/>
              </a:xfrm>
              <a:blipFill>
                <a:blip r:embed="rId2"/>
                <a:stretch>
                  <a:fillRect l="-11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111782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914073"/>
              </a:xfrm>
            </p:spPr>
            <p:txBody>
              <a:bodyPr/>
              <a:lstStyle/>
              <a:p>
                <a:pPr>
                  <a:spcAft>
                    <a:spcPts val="600"/>
                  </a:spcAft>
                </a:pPr>
                <a:r>
                  <a:rPr lang="en-US" sz="2300" dirty="0"/>
                  <a:t>The pruning algorithm:</a:t>
                </a:r>
              </a:p>
              <a:p>
                <a:pPr marL="457200" indent="-457200">
                  <a:spcAft>
                    <a:spcPts val="600"/>
                  </a:spcAft>
                  <a:buFont typeface="+mj-lt"/>
                  <a:buAutoNum type="arabicPeriod"/>
                </a:pPr>
                <a:r>
                  <a:rPr lang="en-US" sz="2300" dirty="0"/>
                  <a:t>Start with a full tree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a:t> (each leaf node is pure)</a:t>
                </a:r>
              </a:p>
              <a:p>
                <a:pPr marL="457200" indent="-457200">
                  <a:spcAft>
                    <a:spcPts val="600"/>
                  </a:spcAft>
                  <a:buFont typeface="+mj-lt"/>
                  <a:buAutoNum type="arabicPeriod"/>
                </a:pPr>
                <a:r>
                  <a:rPr lang="en-US" sz="2300" dirty="0"/>
                  <a:t>Replace a subtree 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oMath>
                </a14:m>
                <a:r>
                  <a:rPr lang="en-US" sz="2300" dirty="0"/>
                  <a:t> with a leaf node to obtain a pruned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1</m:t>
                        </m:r>
                      </m:sub>
                    </m:sSub>
                  </m:oMath>
                </a14:m>
                <a:r>
                  <a:rPr lang="en-US" sz="2300" dirty="0"/>
                  <a:t>. This subtree should be selected to minimize</a:t>
                </a:r>
                <a:br>
                  <a:rPr lang="en-US" sz="2300" dirty="0"/>
                </a:br>
                <a14:m>
                  <m:oMath xmlns:m="http://schemas.openxmlformats.org/officeDocument/2006/math">
                    <m:f>
                      <m:fPr>
                        <m:ctrlPr>
                          <a:rPr lang="mr-IN" sz="2300" i="1" smtClean="0">
                            <a:latin typeface="Cambria Math" panose="02040503050406030204" pitchFamily="18" charset="0"/>
                          </a:rPr>
                        </m:ctrlPr>
                      </m:fPr>
                      <m:num>
                        <m:r>
                          <a:rPr lang="en-US" sz="2300" b="0" i="1" smtClean="0">
                            <a:latin typeface="Cambria Math" charset="0"/>
                          </a:rPr>
                          <m:t>𝐸𝑟𝑟𝑜𝑟</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a:p>
              <a:p>
                <a:pPr marL="457200" indent="-457200">
                  <a:spcAft>
                    <a:spcPts val="600"/>
                  </a:spcAft>
                  <a:buFont typeface="+mj-lt"/>
                  <a:buAutoNum type="arabicPeriod"/>
                </a:pPr>
                <a:r>
                  <a:rPr lang="en-US" sz="2300" dirty="0"/>
                  <a:t>Iterate this pruning process to obtain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a:t>where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a:t> is the tree containing just the root of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a:p>
              <a:p>
                <a:pPr marL="457200" indent="-457200">
                  <a:spcAft>
                    <a:spcPts val="600"/>
                  </a:spcAft>
                  <a:buFont typeface="+mj-lt"/>
                  <a:buAutoNum type="arabicPeriod"/>
                </a:pPr>
                <a:r>
                  <a:rPr lang="en-US" sz="2300" dirty="0"/>
                  <a:t> Select the optimal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a:t>by cross validation.</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a:t>. One can prove that this process is equivalent to explicitly optimizing </a:t>
                </a:r>
                <a:r>
                  <a:rPr lang="en-US" sz="2300" i="1" dirty="0"/>
                  <a:t>C </a:t>
                </a:r>
                <a:r>
                  <a:rPr lang="en-US" sz="2300" dirty="0"/>
                  <a:t>at each step. </a:t>
                </a:r>
              </a:p>
              <a:p>
                <a:pPr>
                  <a:spcAft>
                    <a:spcPts val="600"/>
                  </a:spcAft>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914073"/>
              </a:xfrm>
              <a:blipFill>
                <a:blip r:embed="rId2"/>
                <a:stretch>
                  <a:fillRect l="-736" t="-773" r="-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54</a:t>
            </a:fld>
            <a:endParaRPr lang="en-US"/>
          </a:p>
        </p:txBody>
      </p:sp>
    </p:spTree>
    <p:extLst>
      <p:ext uri="{BB962C8B-B14F-4D97-AF65-F5344CB8AC3E}">
        <p14:creationId xmlns:p14="http://schemas.microsoft.com/office/powerpoint/2010/main" val="287558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622D-F689-AD4C-B17C-C35D470C4189}"/>
              </a:ext>
            </a:extLst>
          </p:cNvPr>
          <p:cNvSpPr>
            <a:spLocks noGrp="1"/>
          </p:cNvSpPr>
          <p:nvPr>
            <p:ph type="title"/>
          </p:nvPr>
        </p:nvSpPr>
        <p:spPr/>
        <p:txBody>
          <a:bodyPr/>
          <a:lstStyle/>
          <a:p>
            <a:r>
              <a:rPr lang="en-US" dirty="0"/>
              <a:t>Next </a:t>
            </a:r>
          </a:p>
        </p:txBody>
      </p:sp>
      <p:sp>
        <p:nvSpPr>
          <p:cNvPr id="3" name="Content Placeholder 2">
            <a:extLst>
              <a:ext uri="{FF2B5EF4-FFF2-40B4-BE49-F238E27FC236}">
                <a16:creationId xmlns:a16="http://schemas.microsoft.com/office/drawing/2014/main" id="{2C5CCD7A-44CE-6742-80A5-DE87E77D0E6A}"/>
              </a:ext>
            </a:extLst>
          </p:cNvPr>
          <p:cNvSpPr>
            <a:spLocks noGrp="1"/>
          </p:cNvSpPr>
          <p:nvPr>
            <p:ph idx="1"/>
          </p:nvPr>
        </p:nvSpPr>
        <p:spPr>
          <a:xfrm>
            <a:off x="833415" y="1177758"/>
            <a:ext cx="10327008" cy="4384842"/>
          </a:xfrm>
        </p:spPr>
        <p:txBody>
          <a:bodyPr/>
          <a:lstStyle/>
          <a:p>
            <a:r>
              <a:rPr lang="en-US" dirty="0"/>
              <a:t>How can this decision tree approach apply to a </a:t>
            </a:r>
            <a:r>
              <a:rPr lang="en-US" b="1" i="1" dirty="0"/>
              <a:t>regression problem </a:t>
            </a:r>
            <a:r>
              <a:rPr lang="en-US" dirty="0"/>
              <a:t>(quantitative outcome)?</a:t>
            </a:r>
          </a:p>
          <a:p>
            <a:endParaRPr lang="en-US" dirty="0"/>
          </a:p>
          <a:p>
            <a:r>
              <a:rPr lang="en-US" dirty="0"/>
              <a:t>Questions to consider:</a:t>
            </a:r>
          </a:p>
          <a:p>
            <a:pPr marL="457200" indent="-457200">
              <a:buFont typeface="Arial" panose="020B0604020202020204" pitchFamily="34" charset="0"/>
              <a:buChar char="•"/>
            </a:pPr>
            <a:r>
              <a:rPr lang="en-US" dirty="0"/>
              <a:t>What would be a reasonable loss function?  </a:t>
            </a:r>
          </a:p>
          <a:p>
            <a:pPr marL="457200" indent="-457200">
              <a:buFont typeface="Arial" panose="020B0604020202020204" pitchFamily="34" charset="0"/>
              <a:buChar char="•"/>
            </a:pPr>
            <a:r>
              <a:rPr lang="en-US" dirty="0"/>
              <a:t>How would you determine any splitting criteria?</a:t>
            </a:r>
          </a:p>
          <a:p>
            <a:pPr marL="457200" indent="-457200">
              <a:buFont typeface="Arial" panose="020B0604020202020204" pitchFamily="34" charset="0"/>
              <a:buChar char="•"/>
            </a:pPr>
            <a:r>
              <a:rPr lang="en-US" dirty="0"/>
              <a:t>How would you perform prediction in each leaf?</a:t>
            </a:r>
          </a:p>
          <a:p>
            <a:endParaRPr lang="en-US" dirty="0"/>
          </a:p>
          <a:p>
            <a:r>
              <a:rPr lang="en-US" dirty="0"/>
              <a:t>A picture is worth a thousand words…</a:t>
            </a:r>
          </a:p>
          <a:p>
            <a:r>
              <a:rPr lang="en-US" dirty="0"/>
              <a:t>								</a:t>
            </a:r>
          </a:p>
        </p:txBody>
      </p:sp>
      <p:sp>
        <p:nvSpPr>
          <p:cNvPr id="4" name="Slide Number Placeholder 3">
            <a:extLst>
              <a:ext uri="{FF2B5EF4-FFF2-40B4-BE49-F238E27FC236}">
                <a16:creationId xmlns:a16="http://schemas.microsoft.com/office/drawing/2014/main" id="{62050D34-CFD3-3640-85EC-97CDF4CFDA1D}"/>
              </a:ext>
            </a:extLst>
          </p:cNvPr>
          <p:cNvSpPr>
            <a:spLocks noGrp="1"/>
          </p:cNvSpPr>
          <p:nvPr>
            <p:ph type="sldNum" sz="quarter" idx="12"/>
          </p:nvPr>
        </p:nvSpPr>
        <p:spPr/>
        <p:txBody>
          <a:bodyPr/>
          <a:lstStyle/>
          <a:p>
            <a:fld id="{8C616E8F-BF65-1643-9F00-FF84D0665BC6}" type="slidenum">
              <a:rPr lang="en-US" smtClean="0"/>
              <a:t>55</a:t>
            </a:fld>
            <a:endParaRPr lang="en-US"/>
          </a:p>
        </p:txBody>
      </p:sp>
    </p:spTree>
    <p:extLst>
      <p:ext uri="{BB962C8B-B14F-4D97-AF65-F5344CB8AC3E}">
        <p14:creationId xmlns:p14="http://schemas.microsoft.com/office/powerpoint/2010/main" val="264648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Example</a:t>
            </a:r>
          </a:p>
        </p:txBody>
      </p:sp>
      <p:sp>
        <p:nvSpPr>
          <p:cNvPr id="4" name="Slide Number Placeholder 3"/>
          <p:cNvSpPr>
            <a:spLocks noGrp="1"/>
          </p:cNvSpPr>
          <p:nvPr>
            <p:ph type="sldNum" sz="quarter" idx="12"/>
          </p:nvPr>
        </p:nvSpPr>
        <p:spPr/>
        <p:txBody>
          <a:bodyPr/>
          <a:lstStyle/>
          <a:p>
            <a:fld id="{47445CB2-BF6F-6E49-AC61-7BDDE2E02F5B}" type="slidenum">
              <a:rPr lang="en-US" smtClean="0"/>
              <a:t>56</a:t>
            </a:fld>
            <a:endParaRPr lang="en-US"/>
          </a:p>
        </p:txBody>
      </p:sp>
      <p:pic>
        <p:nvPicPr>
          <p:cNvPr id="3" name="Picture 2">
            <a:extLst>
              <a:ext uri="{FF2B5EF4-FFF2-40B4-BE49-F238E27FC236}">
                <a16:creationId xmlns:a16="http://schemas.microsoft.com/office/drawing/2014/main" id="{F8997135-32EB-9E47-AA50-8590E56700B2}"/>
              </a:ext>
            </a:extLst>
          </p:cNvPr>
          <p:cNvPicPr>
            <a:picLocks noChangeAspect="1"/>
          </p:cNvPicPr>
          <p:nvPr/>
        </p:nvPicPr>
        <p:blipFill>
          <a:blip r:embed="rId2"/>
          <a:stretch>
            <a:fillRect/>
          </a:stretch>
        </p:blipFill>
        <p:spPr>
          <a:xfrm>
            <a:off x="1594082" y="1695450"/>
            <a:ext cx="9003835" cy="4446611"/>
          </a:xfrm>
          <a:prstGeom prst="rect">
            <a:avLst/>
          </a:prstGeom>
        </p:spPr>
      </p:pic>
      <p:sp>
        <p:nvSpPr>
          <p:cNvPr id="6" name="Rectangle 5">
            <a:extLst>
              <a:ext uri="{FF2B5EF4-FFF2-40B4-BE49-F238E27FC236}">
                <a16:creationId xmlns:a16="http://schemas.microsoft.com/office/drawing/2014/main" id="{EBF3E2BC-79D7-5746-9121-9224B05B8A16}"/>
              </a:ext>
            </a:extLst>
          </p:cNvPr>
          <p:cNvSpPr/>
          <p:nvPr/>
        </p:nvSpPr>
        <p:spPr>
          <a:xfrm>
            <a:off x="739698" y="983807"/>
            <a:ext cx="6096000" cy="492443"/>
          </a:xfrm>
          <a:prstGeom prst="rect">
            <a:avLst/>
          </a:prstGeom>
        </p:spPr>
        <p:txBody>
          <a:bodyPr>
            <a:spAutoFit/>
          </a:bodyPr>
          <a:lstStyle/>
          <a:p>
            <a:pPr>
              <a:spcAft>
                <a:spcPts val="1800"/>
              </a:spcAft>
            </a:pPr>
            <a:r>
              <a:rPr lang="en-US" sz="2600" dirty="0"/>
              <a:t>How do we decide a split here?</a:t>
            </a:r>
          </a:p>
        </p:txBody>
      </p:sp>
    </p:spTree>
    <p:extLst>
      <p:ext uri="{BB962C8B-B14F-4D97-AF65-F5344CB8AC3E}">
        <p14:creationId xmlns:p14="http://schemas.microsoft.com/office/powerpoint/2010/main" val="35719922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for Regression</a:t>
            </a:r>
          </a:p>
        </p:txBody>
      </p:sp>
      <p:sp>
        <p:nvSpPr>
          <p:cNvPr id="3" name="Slide Number Placeholder 2"/>
          <p:cNvSpPr>
            <a:spLocks noGrp="1"/>
          </p:cNvSpPr>
          <p:nvPr>
            <p:ph type="sldNum" sz="quarter" idx="12"/>
          </p:nvPr>
        </p:nvSpPr>
        <p:spPr/>
        <p:txBody>
          <a:bodyPr/>
          <a:lstStyle/>
          <a:p>
            <a:fld id="{47445CB2-BF6F-6E49-AC61-7BDDE2E02F5B}" type="slidenum">
              <a:rPr lang="en-US" smtClean="0"/>
              <a:t>57</a:t>
            </a:fld>
            <a:endParaRPr lang="en-US"/>
          </a:p>
        </p:txBody>
      </p:sp>
    </p:spTree>
    <p:extLst>
      <p:ext uri="{BB962C8B-B14F-4D97-AF65-F5344CB8AC3E}">
        <p14:creationId xmlns:p14="http://schemas.microsoft.com/office/powerpoint/2010/main" val="1058214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Adaptations for 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737696" cy="2111143"/>
              </a:xfrm>
            </p:spPr>
            <p:txBody>
              <a:bodyPr/>
              <a:lstStyle/>
              <a:p>
                <a:r>
                  <a:rPr lang="en-US" sz="2400" dirty="0"/>
                  <a:t>With just two modifications, we can use a decision tree model for regression: </a:t>
                </a:r>
              </a:p>
              <a:p>
                <a:pPr marL="457200" indent="-457200">
                  <a:buFont typeface="+mj-lt"/>
                  <a:buAutoNum type="arabicPeriod"/>
                </a:pPr>
                <a:r>
                  <a:rPr lang="en-US" sz="2400" dirty="0"/>
                  <a:t>The three splitting criteria we’ve examined each promoted splits that were pure - new regions increasingly specialized in a single class. </a:t>
                </a:r>
                <a:br>
                  <a:rPr lang="en-US" sz="2400" dirty="0"/>
                </a:br>
                <a:endParaRPr lang="en-US" sz="2400" dirty="0"/>
              </a:p>
              <a:p>
                <a:pPr marL="1200120" lvl="1" indent="-457200">
                  <a:buFont typeface="+mj-lt"/>
                  <a:buAutoNum type="alphaUcPeriod"/>
                </a:pPr>
                <a:r>
                  <a:rPr lang="en-US" sz="2200" b="1" dirty="0"/>
                  <a:t>For classification</a:t>
                </a:r>
                <a:r>
                  <a:rPr lang="en-US" sz="2200" dirty="0"/>
                  <a:t>, purity of the regions is a good indicator the performance of the model. </a:t>
                </a:r>
              </a:p>
              <a:p>
                <a:pPr marL="1200120" lvl="1" indent="-457200">
                  <a:buFont typeface="+mj-lt"/>
                  <a:buAutoNum type="alphaUcPeriod"/>
                </a:pPr>
                <a:r>
                  <a:rPr lang="en-US" sz="2200" b="1" dirty="0"/>
                  <a:t>For regression</a:t>
                </a:r>
                <a:r>
                  <a:rPr lang="en-US" sz="2200" dirty="0"/>
                  <a:t>, we want to select a splitting criterion that promotes splits that improves the predictive accuracy of the model as measured by, say, the MSE. </a:t>
                </a:r>
              </a:p>
              <a:p>
                <a:pPr marL="457200" indent="-457200">
                  <a:buFont typeface="+mj-lt"/>
                  <a:buAutoNum type="arabicPeriod"/>
                </a:pPr>
                <a:r>
                  <a:rPr lang="en-US" sz="2400" dirty="0"/>
                  <a:t>For regression with output in </a:t>
                </a:r>
                <a14:m>
                  <m:oMath xmlns:m="http://schemas.openxmlformats.org/officeDocument/2006/math">
                    <m:r>
                      <a:rPr lang="en-US" sz="2400" i="1" smtClean="0">
                        <a:latin typeface="Cambria Math" charset="0"/>
                        <a:ea typeface="Cambria Math" charset="0"/>
                        <a:cs typeface="Cambria Math" charset="0"/>
                      </a:rPr>
                      <m:t>ℝ</m:t>
                    </m:r>
                    <m:r>
                      <a:rPr lang="en-US" sz="2400" b="0" i="0" smtClean="0">
                        <a:latin typeface="Cambria Math" charset="0"/>
                        <a:ea typeface="Cambria Math" charset="0"/>
                        <a:cs typeface="Cambria Math" charset="0"/>
                      </a:rPr>
                      <m:t>,</m:t>
                    </m:r>
                  </m:oMath>
                </a14:m>
                <a:r>
                  <a:rPr lang="en-US" sz="2400" dirty="0"/>
                  <a:t> we want to label each region in the model with a real number - typically the average of the output values of the training points contained in the region.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rotWithShape="0">
                <a:blip r:embed="rId2"/>
                <a:stretch>
                  <a:fillRect l="-909" t="-2305" r="-57" b="-14178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225114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Regression Trees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27152" y="926428"/>
                <a:ext cx="11261648" cy="5839497"/>
              </a:xfrm>
            </p:spPr>
            <p:txBody>
              <a:bodyPr/>
              <a:lstStyle/>
              <a:p>
                <a:pPr>
                  <a:spcAft>
                    <a:spcPts val="600"/>
                  </a:spcAft>
                </a:pPr>
                <a:r>
                  <a:rPr lang="en-US" sz="2400" dirty="0"/>
                  <a:t>The learning algorithms for decision trees in regression tasks is: </a:t>
                </a:r>
              </a:p>
              <a:p>
                <a:pPr marL="1200120" lvl="1" indent="-457200">
                  <a:spcAft>
                    <a:spcPts val="600"/>
                  </a:spcAft>
                  <a:buSzPct val="90000"/>
                  <a:buFont typeface="+mj-lt"/>
                  <a:buAutoNum type="arabicPeriod"/>
                </a:pPr>
                <a:r>
                  <a:rPr lang="en-US" sz="2200" dirty="0"/>
                  <a:t>Start with an empty decision tree (undivided features pace) </a:t>
                </a:r>
              </a:p>
              <a:p>
                <a:pPr marL="1200120" lvl="1" indent="-457200">
                  <a:spcAft>
                    <a:spcPts val="600"/>
                  </a:spcAft>
                  <a:buSzPct val="90000"/>
                  <a:buFont typeface="+mj-lt"/>
                  <a:buAutoNum type="arabicPeriod"/>
                </a:pPr>
                <a:r>
                  <a:rPr lang="en-US" sz="2200" dirty="0"/>
                  <a:t>Choose a predictor </a:t>
                </a:r>
                <a14:m>
                  <m:oMath xmlns:m="http://schemas.openxmlformats.org/officeDocument/2006/math">
                    <m:r>
                      <a:rPr lang="en-US" sz="2200" b="0" i="1" smtClean="0">
                        <a:latin typeface="Cambria Math" charset="0"/>
                      </a:rPr>
                      <m:t>𝑗</m:t>
                    </m:r>
                  </m:oMath>
                </a14:m>
                <a:r>
                  <a:rPr lang="en-US" sz="2200" dirty="0"/>
                  <a:t> on which to split and choose a threshold value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𝑗</m:t>
                        </m:r>
                      </m:sub>
                    </m:sSub>
                  </m:oMath>
                </a14:m>
                <a:r>
                  <a:rPr lang="en-US" sz="2200" dirty="0"/>
                  <a:t> for splitting such that the weighted average MSE of the new regions as smallest possible: </a:t>
                </a:r>
              </a:p>
              <a:p>
                <a:pPr lvl="1" indent="0" algn="ctr">
                  <a:spcAft>
                    <a:spcPts val="600"/>
                  </a:spcAft>
                  <a:buSzPct val="90000"/>
                  <a:buNone/>
                </a:pPr>
                <a14:m>
                  <m:oMathPara xmlns:m="http://schemas.openxmlformats.org/officeDocument/2006/math">
                    <m:oMathParaPr>
                      <m:jc m:val="centerGroup"/>
                    </m:oMathParaPr>
                    <m:oMath xmlns:m="http://schemas.openxmlformats.org/officeDocument/2006/math">
                      <m:func>
                        <m:funcPr>
                          <m:ctrlPr>
                            <a:rPr lang="mr-IN" sz="2200" i="1" smtClean="0">
                              <a:latin typeface="Cambria Math" panose="02040503050406030204" pitchFamily="18" charset="0"/>
                            </a:rPr>
                          </m:ctrlPr>
                        </m:funcPr>
                        <m:fName>
                          <m:limLow>
                            <m:limLowPr>
                              <m:ctrlPr>
                                <a:rPr lang="mr-IN" sz="2200" i="1" smtClean="0">
                                  <a:latin typeface="Cambria Math" panose="02040503050406030204" pitchFamily="18" charset="0"/>
                                </a:rPr>
                              </m:ctrlPr>
                            </m:limLowPr>
                            <m:e>
                              <m:r>
                                <m:rPr>
                                  <m:sty m:val="p"/>
                                </m:rPr>
                                <a:rPr lang="en-US" sz="2200" b="0" i="0" smtClean="0">
                                  <a:latin typeface="Cambria Math" charset="0"/>
                                </a:rPr>
                                <m:t>argmin</m:t>
                              </m:r>
                            </m:e>
                            <m:lim>
                              <m:r>
                                <a:rPr lang="en-US" sz="2200" b="0" i="1" smtClean="0">
                                  <a:latin typeface="Cambria Math" charset="0"/>
                                </a:rPr>
                                <m:t>𝑗</m:t>
                              </m:r>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𝑗</m:t>
                                  </m:r>
                                </m:sub>
                              </m:sSub>
                            </m:lim>
                          </m:limLow>
                        </m:fName>
                        <m:e>
                          <m:d>
                            <m:dPr>
                              <m:begChr m:val="{"/>
                              <m:endChr m:val="}"/>
                              <m:ctrlPr>
                                <a:rPr lang="mr-IN" sz="2200" i="1" smtClean="0">
                                  <a:latin typeface="Cambria Math" panose="02040503050406030204" pitchFamily="18" charset="0"/>
                                </a:rPr>
                              </m:ctrlPr>
                            </m:dPr>
                            <m:e>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1</m:t>
                                      </m:r>
                                    </m:sub>
                                  </m:sSub>
                                </m:num>
                                <m:den>
                                  <m:r>
                                    <a:rPr lang="en-US" sz="2200" b="0" i="1" smtClean="0">
                                      <a:latin typeface="Cambria Math" charset="0"/>
                                    </a:rPr>
                                    <m:t>𝑁</m:t>
                                  </m:r>
                                </m:den>
                              </m:f>
                              <m:r>
                                <m:rPr>
                                  <m:sty m:val="p"/>
                                </m:rPr>
                                <a:rPr lang="en-US" sz="2200" b="0" i="0" smtClean="0">
                                  <a:latin typeface="Cambria Math" charset="0"/>
                                </a:rPr>
                                <m:t>MSE</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1</m:t>
                                      </m:r>
                                    </m:sub>
                                  </m:sSub>
                                </m:e>
                              </m:d>
                              <m:r>
                                <a:rPr lang="en-US" sz="2200" b="0" i="1" smtClean="0">
                                  <a:latin typeface="Cambria Math" charset="0"/>
                                </a:rPr>
                                <m:t>+</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2</m:t>
                                      </m:r>
                                    </m:sub>
                                  </m:sSub>
                                </m:num>
                                <m:den>
                                  <m:r>
                                    <a:rPr lang="en-US" sz="2200" b="0" i="1" smtClean="0">
                                      <a:latin typeface="Cambria Math" charset="0"/>
                                    </a:rPr>
                                    <m:t>𝑁</m:t>
                                  </m:r>
                                </m:den>
                              </m:f>
                              <m:r>
                                <a:rPr lang="en-US" sz="2200" b="0" i="1" smtClean="0">
                                  <a:latin typeface="Cambria Math" charset="0"/>
                                </a:rPr>
                                <m:t> </m:t>
                              </m:r>
                              <m:r>
                                <m:rPr>
                                  <m:sty m:val="p"/>
                                </m:rPr>
                                <a:rPr lang="en-US" sz="2200" b="0" i="0" smtClean="0">
                                  <a:latin typeface="Cambria Math" charset="0"/>
                                </a:rPr>
                                <m:t>MSE</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2</m:t>
                                  </m:r>
                                </m:sub>
                              </m:sSub>
                              <m:r>
                                <a:rPr lang="en-US" sz="2200" b="0" i="1" smtClean="0">
                                  <a:latin typeface="Cambria Math" charset="0"/>
                                </a:rPr>
                                <m:t>)</m:t>
                              </m:r>
                            </m:e>
                          </m:d>
                        </m:e>
                      </m:func>
                    </m:oMath>
                  </m:oMathPara>
                </a14:m>
                <a:endParaRPr lang="en-US" sz="2200" dirty="0"/>
              </a:p>
              <a:p>
                <a:pPr marL="1211263" lvl="1" indent="0">
                  <a:spcAft>
                    <a:spcPts val="600"/>
                  </a:spcAft>
                  <a:buSzPct val="90000"/>
                  <a:buNone/>
                </a:pPr>
                <a:r>
                  <a:rPr lang="en-US" sz="2200" dirty="0">
                    <a:latin typeface="Karla" charset="0"/>
                    <a:ea typeface="Karla" charset="0"/>
                    <a:cs typeface="Karla" charset="0"/>
                  </a:rPr>
                  <a:t>or equivalently,</a:t>
                </a:r>
              </a:p>
              <a:p>
                <a:pPr lvl="1" indent="0">
                  <a:spcAft>
                    <a:spcPts val="600"/>
                  </a:spcAft>
                  <a:buSzPct val="90000"/>
                  <a:buNone/>
                </a:pPr>
                <a14:m>
                  <m:oMathPara xmlns:m="http://schemas.openxmlformats.org/officeDocument/2006/math">
                    <m:oMathParaPr>
                      <m:jc m:val="center"/>
                    </m:oMathParaPr>
                    <m:oMath xmlns:m="http://schemas.openxmlformats.org/officeDocument/2006/math">
                      <m:func>
                        <m:funcPr>
                          <m:ctrlPr>
                            <a:rPr lang="mr-IN" sz="2200" i="1">
                              <a:latin typeface="Cambria Math" panose="02040503050406030204" pitchFamily="18" charset="0"/>
                            </a:rPr>
                          </m:ctrlPr>
                        </m:funcPr>
                        <m:fName>
                          <m:limLow>
                            <m:limLowPr>
                              <m:ctrlPr>
                                <a:rPr lang="mr-IN" sz="2200" i="1">
                                  <a:latin typeface="Cambria Math" panose="02040503050406030204" pitchFamily="18" charset="0"/>
                                </a:rPr>
                              </m:ctrlPr>
                            </m:limLowPr>
                            <m:e>
                              <m:r>
                                <m:rPr>
                                  <m:sty m:val="p"/>
                                </m:rPr>
                                <a:rPr lang="en-US" sz="2200">
                                  <a:latin typeface="Cambria Math" charset="0"/>
                                </a:rPr>
                                <m:t>argmin</m:t>
                              </m:r>
                            </m:e>
                            <m:lim>
                              <m:r>
                                <a:rPr lang="en-US" sz="2200" i="1">
                                  <a:latin typeface="Cambria Math" charset="0"/>
                                </a:rPr>
                                <m:t>𝑗</m:t>
                              </m:r>
                              <m:r>
                                <a:rPr lang="en-US" sz="2200" i="1">
                                  <a:latin typeface="Cambria Math" charset="0"/>
                                </a:rPr>
                                <m:t>, </m:t>
                              </m:r>
                              <m:sSub>
                                <m:sSubPr>
                                  <m:ctrlPr>
                                    <a:rPr lang="en-US" sz="2200" i="1">
                                      <a:latin typeface="Cambria Math" panose="02040503050406030204" pitchFamily="18" charset="0"/>
                                    </a:rPr>
                                  </m:ctrlPr>
                                </m:sSubPr>
                                <m:e>
                                  <m:r>
                                    <a:rPr lang="en-US" sz="2200" i="1">
                                      <a:latin typeface="Cambria Math" charset="0"/>
                                    </a:rPr>
                                    <m:t>𝑡</m:t>
                                  </m:r>
                                </m:e>
                                <m:sub>
                                  <m:r>
                                    <a:rPr lang="en-US" sz="2200" i="1">
                                      <a:latin typeface="Cambria Math" charset="0"/>
                                    </a:rPr>
                                    <m:t>𝑗</m:t>
                                  </m:r>
                                </m:sub>
                              </m:sSub>
                            </m:lim>
                          </m:limLow>
                        </m:fName>
                        <m:e>
                          <m:d>
                            <m:dPr>
                              <m:begChr m:val="{"/>
                              <m:endChr m:val="}"/>
                              <m:ctrlPr>
                                <a:rPr lang="mr-IN" sz="2200" i="1">
                                  <a:latin typeface="Cambria Math" panose="02040503050406030204" pitchFamily="18" charset="0"/>
                                </a:rPr>
                              </m:ctrlPr>
                            </m:dPr>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charset="0"/>
                                        </a:rPr>
                                        <m:t>𝑁</m:t>
                                      </m:r>
                                    </m:e>
                                    <m:sub>
                                      <m:r>
                                        <a:rPr lang="en-US" sz="2200" i="1">
                                          <a:latin typeface="Cambria Math" charset="0"/>
                                        </a:rPr>
                                        <m:t>1</m:t>
                                      </m:r>
                                    </m:sub>
                                  </m:sSub>
                                </m:num>
                                <m:den>
                                  <m:r>
                                    <a:rPr lang="en-US" sz="2200" i="1">
                                      <a:latin typeface="Cambria Math" charset="0"/>
                                    </a:rPr>
                                    <m:t>𝑁</m:t>
                                  </m:r>
                                </m:den>
                              </m:f>
                              <m:r>
                                <m:rPr>
                                  <m:sty m:val="p"/>
                                </m:rPr>
                                <a:rPr lang="en-US" sz="2200" b="0" i="0" smtClean="0">
                                  <a:latin typeface="Cambria Math" charset="0"/>
                                </a:rPr>
                                <m:t>Var</m:t>
                              </m:r>
                              <m:d>
                                <m:dPr>
                                  <m:ctrlPr>
                                    <a:rPr lang="en-US" sz="2200" i="1">
                                      <a:latin typeface="Cambria Math" panose="02040503050406030204" pitchFamily="18" charset="0"/>
                                    </a:rPr>
                                  </m:ctrlPr>
                                </m:dPr>
                                <m:e>
                                  <m:r>
                                    <a:rPr lang="en-US" sz="2200" b="0" i="1" smtClean="0">
                                      <a:latin typeface="Cambria Math" charset="0"/>
                                    </a:rPr>
                                    <m:t>𝑦</m:t>
                                  </m:r>
                                  <m:r>
                                    <a:rPr lang="en-US" sz="2200" b="0" i="1" smtClean="0">
                                      <a:latin typeface="Cambria Math" charset="0"/>
                                    </a:rPr>
                                    <m:t>|</m:t>
                                  </m:r>
                                  <m:r>
                                    <a:rPr lang="en-US" sz="2200" b="0" i="1" smtClean="0">
                                      <a:latin typeface="Cambria Math" charset="0"/>
                                    </a:rPr>
                                    <m:t>𝑥</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1</m:t>
                                      </m:r>
                                    </m:sub>
                                  </m:sSub>
                                </m:e>
                              </m:d>
                              <m:r>
                                <a:rPr lang="en-US" sz="2200" i="1">
                                  <a:latin typeface="Cambria Math"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charset="0"/>
                                        </a:rPr>
                                        <m:t>𝑁</m:t>
                                      </m:r>
                                    </m:e>
                                    <m:sub>
                                      <m:r>
                                        <a:rPr lang="en-US" sz="2200" i="1">
                                          <a:latin typeface="Cambria Math" charset="0"/>
                                        </a:rPr>
                                        <m:t>2</m:t>
                                      </m:r>
                                    </m:sub>
                                  </m:sSub>
                                </m:num>
                                <m:den>
                                  <m:r>
                                    <a:rPr lang="en-US" sz="2200" i="1">
                                      <a:latin typeface="Cambria Math" charset="0"/>
                                    </a:rPr>
                                    <m:t>𝑁</m:t>
                                  </m:r>
                                </m:den>
                              </m:f>
                              <m:r>
                                <a:rPr lang="en-US" sz="2200" i="1">
                                  <a:latin typeface="Cambria Math" charset="0"/>
                                </a:rPr>
                                <m:t> </m:t>
                              </m:r>
                              <m:r>
                                <m:rPr>
                                  <m:sty m:val="p"/>
                                </m:rPr>
                                <a:rPr lang="en-US" sz="2200" b="0" i="0" smtClean="0">
                                  <a:latin typeface="Cambria Math" charset="0"/>
                                </a:rPr>
                                <m:t>Var</m:t>
                              </m:r>
                              <m:r>
                                <a:rPr lang="en-US" sz="2200" i="1">
                                  <a:latin typeface="Cambria Math" charset="0"/>
                                </a:rPr>
                                <m:t>(</m:t>
                              </m:r>
                              <m:r>
                                <a:rPr lang="en-US" sz="2200" b="0" i="1" smtClean="0">
                                  <a:latin typeface="Cambria Math" charset="0"/>
                                </a:rPr>
                                <m:t>𝑦</m:t>
                              </m:r>
                              <m:r>
                                <a:rPr lang="en-US" sz="2200" b="0" i="1" smtClean="0">
                                  <a:latin typeface="Cambria Math" charset="0"/>
                                </a:rPr>
                                <m:t>|</m:t>
                              </m:r>
                              <m:r>
                                <a:rPr lang="en-US" sz="2200" b="0" i="1" smtClean="0">
                                  <a:latin typeface="Cambria Math" charset="0"/>
                                </a:rPr>
                                <m:t>𝑥</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2</m:t>
                                  </m:r>
                                </m:sub>
                              </m:sSub>
                              <m:r>
                                <a:rPr lang="en-US" sz="2200" i="1">
                                  <a:latin typeface="Cambria Math" charset="0"/>
                                </a:rPr>
                                <m:t>)</m:t>
                              </m:r>
                            </m:e>
                          </m:d>
                        </m:e>
                      </m:func>
                      <m:r>
                        <a:rPr lang="en-US" sz="2200" i="1">
                          <a:latin typeface="Cambria Math" charset="0"/>
                        </a:rPr>
                        <m:t> </m:t>
                      </m:r>
                    </m:oMath>
                  </m:oMathPara>
                </a14:m>
                <a:br>
                  <a:rPr lang="en-US" sz="2200" dirty="0"/>
                </a:br>
                <a:r>
                  <a:rPr lang="en-US" sz="2200" dirty="0"/>
                  <a:t>where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𝑖</m:t>
                        </m:r>
                      </m:sub>
                    </m:sSub>
                  </m:oMath>
                </a14:m>
                <a:r>
                  <a:rPr lang="en-US" sz="2200" dirty="0"/>
                  <a:t> is the number of training points in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𝑅</m:t>
                        </m:r>
                      </m:e>
                      <m:sub>
                        <m:r>
                          <a:rPr lang="en-US" sz="2200" i="1">
                            <a:latin typeface="Cambria Math" charset="0"/>
                          </a:rPr>
                          <m:t>𝑖</m:t>
                        </m:r>
                      </m:sub>
                    </m:sSub>
                  </m:oMath>
                </a14:m>
                <a:r>
                  <a:rPr lang="en-US" sz="2200" dirty="0"/>
                  <a:t> and </a:t>
                </a:r>
                <a14:m>
                  <m:oMath xmlns:m="http://schemas.openxmlformats.org/officeDocument/2006/math">
                    <m:r>
                      <a:rPr lang="en-US" sz="2200" b="0" i="1" smtClean="0">
                        <a:latin typeface="Cambria Math" charset="0"/>
                      </a:rPr>
                      <m:t>𝑁</m:t>
                    </m:r>
                  </m:oMath>
                </a14:m>
                <a:r>
                  <a:rPr lang="en-US" sz="2200" dirty="0"/>
                  <a:t> is the number of points in </a:t>
                </a:r>
                <a14:m>
                  <m:oMath xmlns:m="http://schemas.openxmlformats.org/officeDocument/2006/math">
                    <m:r>
                      <a:rPr lang="en-US" sz="2200" b="0" i="1" smtClean="0">
                        <a:latin typeface="Cambria Math" charset="0"/>
                      </a:rPr>
                      <m:t>𝑅</m:t>
                    </m:r>
                  </m:oMath>
                </a14:m>
                <a:r>
                  <a:rPr lang="en-US" sz="2200" dirty="0"/>
                  <a:t>.</a:t>
                </a:r>
              </a:p>
              <a:p>
                <a:pPr lvl="1" indent="0">
                  <a:spcAft>
                    <a:spcPts val="600"/>
                  </a:spcAft>
                  <a:buSzPct val="90000"/>
                  <a:buNone/>
                </a:pPr>
                <a:r>
                  <a:rPr lang="en-US" sz="2200" dirty="0"/>
                  <a:t>3.      Recurse on each new node until </a:t>
                </a:r>
                <a:r>
                  <a:rPr lang="en-US" sz="2200" b="1" i="1" dirty="0"/>
                  <a:t>stopping condition </a:t>
                </a:r>
                <a:r>
                  <a:rPr lang="en-US" sz="2200" dirty="0"/>
                  <a:t>is met.</a:t>
                </a:r>
                <a:endParaRPr lang="en-US" sz="22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27152" y="926428"/>
                <a:ext cx="11261648" cy="5839497"/>
              </a:xfrm>
              <a:blipFill>
                <a:blip r:embed="rId2"/>
                <a:stretch>
                  <a:fillRect l="-788" t="-651" r="-67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59</a:t>
            </a:fld>
            <a:endParaRPr lang="en-US"/>
          </a:p>
        </p:txBody>
      </p:sp>
    </p:spTree>
    <p:extLst>
      <p:ext uri="{BB962C8B-B14F-4D97-AF65-F5344CB8AC3E}">
        <p14:creationId xmlns:p14="http://schemas.microsoft.com/office/powerpoint/2010/main" val="191603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 How about these?</a:t>
            </a:r>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2512311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600" dirty="0"/>
                  <a:t>For any data point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charset="0"/>
                          </a:rPr>
                          <m:t>𝑥</m:t>
                        </m:r>
                      </m:e>
                      <m:sub>
                        <m:r>
                          <a:rPr lang="en-US" sz="2600" b="0" i="1" smtClean="0">
                            <a:latin typeface="Cambria Math" charset="0"/>
                          </a:rPr>
                          <m:t>𝑖</m:t>
                        </m:r>
                      </m:sub>
                    </m:sSub>
                  </m:oMath>
                </a14:m>
                <a:endParaRPr lang="en-US" sz="2600" dirty="0"/>
              </a:p>
              <a:p>
                <a:pPr marL="1200120" lvl="1" indent="-457200">
                  <a:spcAft>
                    <a:spcPts val="1800"/>
                  </a:spcAft>
                  <a:buSzPct val="90000"/>
                  <a:buFont typeface="+mj-lt"/>
                  <a:buAutoNum type="arabicPeriod"/>
                </a:pPr>
                <a:r>
                  <a:rPr lang="en-US" sz="2600" dirty="0"/>
                  <a:t>Traverse the tree until we reach a leaf node. </a:t>
                </a:r>
              </a:p>
              <a:p>
                <a:pPr marL="1200120" lvl="1" indent="-457200">
                  <a:spcAft>
                    <a:spcPts val="1800"/>
                  </a:spcAft>
                  <a:buSzPct val="90000"/>
                  <a:buFont typeface="+mj-lt"/>
                  <a:buAutoNum type="arabicPeriod"/>
                </a:pPr>
                <a:r>
                  <a:rPr lang="en-US" sz="2600" dirty="0"/>
                  <a:t>Averaged value of the response variable </a:t>
                </a:r>
                <a14:m>
                  <m:oMath xmlns:m="http://schemas.openxmlformats.org/officeDocument/2006/math">
                    <m:r>
                      <a:rPr lang="en-US" sz="2600" b="0" i="1" smtClean="0">
                        <a:latin typeface="Cambria Math" charset="0"/>
                      </a:rPr>
                      <m:t>𝑦</m:t>
                    </m:r>
                  </m:oMath>
                </a14:m>
                <a:r>
                  <a:rPr lang="en-US" sz="2600" dirty="0"/>
                  <a:t>’s in the  leaf (this is from the training set) is the </a:t>
                </a:r>
                <a14:m>
                  <m:oMath xmlns:m="http://schemas.openxmlformats.org/officeDocument/2006/math">
                    <m:acc>
                      <m:accPr>
                        <m:chr m:val="̂"/>
                        <m:ctrlPr>
                          <a:rPr lang="en-US" sz="2600" b="0" i="1" smtClean="0">
                            <a:latin typeface="Cambria Math" panose="02040503050406030204" pitchFamily="18" charset="0"/>
                          </a:rPr>
                        </m:ctrlPr>
                      </m:accPr>
                      <m:e>
                        <m:sSub>
                          <m:sSubPr>
                            <m:ctrlPr>
                              <a:rPr lang="en-US" sz="2600" b="0" i="1" smtClean="0">
                                <a:latin typeface="Cambria Math" panose="02040503050406030204" pitchFamily="18" charset="0"/>
                              </a:rPr>
                            </m:ctrlPr>
                          </m:sSubPr>
                          <m:e>
                            <m:r>
                              <a:rPr lang="en-US" sz="2600" b="0" i="1" smtClean="0">
                                <a:latin typeface="Cambria Math" charset="0"/>
                              </a:rPr>
                              <m:t>𝑦</m:t>
                            </m:r>
                          </m:e>
                          <m:sub>
                            <m:r>
                              <a:rPr lang="en-US" sz="2600" b="0" i="1" smtClean="0">
                                <a:latin typeface="Cambria Math" charset="0"/>
                              </a:rPr>
                              <m:t>𝑖</m:t>
                            </m:r>
                          </m:sub>
                        </m:sSub>
                      </m:e>
                    </m:acc>
                  </m:oMath>
                </a14:m>
                <a:r>
                  <a:rPr lang="en-US" sz="2600" dirty="0">
                    <a:effectLst/>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3" t="-2395" b="-1616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60</a:t>
            </a:fld>
            <a:endParaRPr lang="en-US"/>
          </a:p>
        </p:txBody>
      </p:sp>
    </p:spTree>
    <p:extLst>
      <p:ext uri="{BB962C8B-B14F-4D97-AF65-F5344CB8AC3E}">
        <p14:creationId xmlns:p14="http://schemas.microsoft.com/office/powerpoint/2010/main" val="53603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Example</a:t>
            </a:r>
          </a:p>
        </p:txBody>
      </p:sp>
      <p:sp>
        <p:nvSpPr>
          <p:cNvPr id="4" name="Slide Number Placeholder 3"/>
          <p:cNvSpPr>
            <a:spLocks noGrp="1"/>
          </p:cNvSpPr>
          <p:nvPr>
            <p:ph type="sldNum" sz="quarter" idx="12"/>
          </p:nvPr>
        </p:nvSpPr>
        <p:spPr/>
        <p:txBody>
          <a:bodyPr/>
          <a:lstStyle/>
          <a:p>
            <a:fld id="{47445CB2-BF6F-6E49-AC61-7BDDE2E02F5B}" type="slidenum">
              <a:rPr lang="en-US" smtClean="0"/>
              <a:t>61</a:t>
            </a:fld>
            <a:endParaRPr lang="en-US"/>
          </a:p>
        </p:txBody>
      </p:sp>
      <p:pic>
        <p:nvPicPr>
          <p:cNvPr id="3" name="Picture 2">
            <a:extLst>
              <a:ext uri="{FF2B5EF4-FFF2-40B4-BE49-F238E27FC236}">
                <a16:creationId xmlns:a16="http://schemas.microsoft.com/office/drawing/2014/main" id="{F8997135-32EB-9E47-AA50-8590E56700B2}"/>
              </a:ext>
            </a:extLst>
          </p:cNvPr>
          <p:cNvPicPr>
            <a:picLocks noChangeAspect="1"/>
          </p:cNvPicPr>
          <p:nvPr/>
        </p:nvPicPr>
        <p:blipFill>
          <a:blip r:embed="rId2"/>
          <a:stretch>
            <a:fillRect/>
          </a:stretch>
        </p:blipFill>
        <p:spPr>
          <a:xfrm>
            <a:off x="1594082" y="1695450"/>
            <a:ext cx="9003835" cy="4446611"/>
          </a:xfrm>
          <a:prstGeom prst="rect">
            <a:avLst/>
          </a:prstGeom>
        </p:spPr>
      </p:pic>
      <p:sp>
        <p:nvSpPr>
          <p:cNvPr id="6" name="Rectangle 5">
            <a:extLst>
              <a:ext uri="{FF2B5EF4-FFF2-40B4-BE49-F238E27FC236}">
                <a16:creationId xmlns:a16="http://schemas.microsoft.com/office/drawing/2014/main" id="{EBF3E2BC-79D7-5746-9121-9224B05B8A16}"/>
              </a:ext>
            </a:extLst>
          </p:cNvPr>
          <p:cNvSpPr/>
          <p:nvPr/>
        </p:nvSpPr>
        <p:spPr>
          <a:xfrm>
            <a:off x="739698" y="983807"/>
            <a:ext cx="6096000" cy="492443"/>
          </a:xfrm>
          <a:prstGeom prst="rect">
            <a:avLst/>
          </a:prstGeom>
        </p:spPr>
        <p:txBody>
          <a:bodyPr>
            <a:spAutoFit/>
          </a:bodyPr>
          <a:lstStyle/>
          <a:p>
            <a:pPr>
              <a:spcAft>
                <a:spcPts val="1800"/>
              </a:spcAft>
            </a:pPr>
            <a:r>
              <a:rPr lang="en-US" sz="2600" dirty="0"/>
              <a:t>How do we decide a split here?</a:t>
            </a:r>
          </a:p>
        </p:txBody>
      </p:sp>
    </p:spTree>
    <p:extLst>
      <p:ext uri="{BB962C8B-B14F-4D97-AF65-F5344CB8AC3E}">
        <p14:creationId xmlns:p14="http://schemas.microsoft.com/office/powerpoint/2010/main" val="379301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1)</a:t>
            </a:r>
          </a:p>
        </p:txBody>
      </p:sp>
      <p:sp>
        <p:nvSpPr>
          <p:cNvPr id="4" name="Slide Number Placeholder 3"/>
          <p:cNvSpPr>
            <a:spLocks noGrp="1"/>
          </p:cNvSpPr>
          <p:nvPr>
            <p:ph type="sldNum" sz="quarter" idx="12"/>
          </p:nvPr>
        </p:nvSpPr>
        <p:spPr/>
        <p:txBody>
          <a:bodyPr/>
          <a:lstStyle/>
          <a:p>
            <a:fld id="{47445CB2-BF6F-6E49-AC61-7BDDE2E02F5B}" type="slidenum">
              <a:rPr lang="en-US" smtClean="0"/>
              <a:t>62</a:t>
            </a:fld>
            <a:endParaRPr lang="en-US"/>
          </a:p>
        </p:txBody>
      </p:sp>
      <p:pic>
        <p:nvPicPr>
          <p:cNvPr id="3" name="Picture 2">
            <a:extLst>
              <a:ext uri="{FF2B5EF4-FFF2-40B4-BE49-F238E27FC236}">
                <a16:creationId xmlns:a16="http://schemas.microsoft.com/office/drawing/2014/main" id="{29895555-A93F-874E-BA96-86146719BF33}"/>
              </a:ext>
            </a:extLst>
          </p:cNvPr>
          <p:cNvPicPr>
            <a:picLocks noChangeAspect="1"/>
          </p:cNvPicPr>
          <p:nvPr/>
        </p:nvPicPr>
        <p:blipFill>
          <a:blip r:embed="rId2"/>
          <a:stretch>
            <a:fillRect/>
          </a:stretch>
        </p:blipFill>
        <p:spPr>
          <a:xfrm>
            <a:off x="1467605" y="1326996"/>
            <a:ext cx="9256790" cy="4571535"/>
          </a:xfrm>
          <a:prstGeom prst="rect">
            <a:avLst/>
          </a:prstGeom>
        </p:spPr>
      </p:pic>
    </p:spTree>
    <p:extLst>
      <p:ext uri="{BB962C8B-B14F-4D97-AF65-F5344CB8AC3E}">
        <p14:creationId xmlns:p14="http://schemas.microsoft.com/office/powerpoint/2010/main" val="3736015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2)</a:t>
            </a:r>
          </a:p>
        </p:txBody>
      </p:sp>
      <p:sp>
        <p:nvSpPr>
          <p:cNvPr id="4" name="Slide Number Placeholder 3"/>
          <p:cNvSpPr>
            <a:spLocks noGrp="1"/>
          </p:cNvSpPr>
          <p:nvPr>
            <p:ph type="sldNum" sz="quarter" idx="12"/>
          </p:nvPr>
        </p:nvSpPr>
        <p:spPr/>
        <p:txBody>
          <a:bodyPr/>
          <a:lstStyle/>
          <a:p>
            <a:fld id="{47445CB2-BF6F-6E49-AC61-7BDDE2E02F5B}" type="slidenum">
              <a:rPr lang="en-US" smtClean="0"/>
              <a:t>63</a:t>
            </a:fld>
            <a:endParaRPr lang="en-US"/>
          </a:p>
        </p:txBody>
      </p:sp>
      <p:pic>
        <p:nvPicPr>
          <p:cNvPr id="3" name="Picture 2">
            <a:extLst>
              <a:ext uri="{FF2B5EF4-FFF2-40B4-BE49-F238E27FC236}">
                <a16:creationId xmlns:a16="http://schemas.microsoft.com/office/drawing/2014/main" id="{D32498DD-33BF-C948-B34D-E8A9B36D9540}"/>
              </a:ext>
            </a:extLst>
          </p:cNvPr>
          <p:cNvPicPr>
            <a:picLocks noChangeAspect="1"/>
          </p:cNvPicPr>
          <p:nvPr/>
        </p:nvPicPr>
        <p:blipFill>
          <a:blip r:embed="rId2"/>
          <a:stretch>
            <a:fillRect/>
          </a:stretch>
        </p:blipFill>
        <p:spPr>
          <a:xfrm>
            <a:off x="823720" y="1326995"/>
            <a:ext cx="9663228" cy="4772258"/>
          </a:xfrm>
          <a:prstGeom prst="rect">
            <a:avLst/>
          </a:prstGeom>
        </p:spPr>
      </p:pic>
    </p:spTree>
    <p:extLst>
      <p:ext uri="{BB962C8B-B14F-4D97-AF65-F5344CB8AC3E}">
        <p14:creationId xmlns:p14="http://schemas.microsoft.com/office/powerpoint/2010/main" val="14154212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5)</a:t>
            </a:r>
          </a:p>
        </p:txBody>
      </p:sp>
      <p:sp>
        <p:nvSpPr>
          <p:cNvPr id="4" name="Slide Number Placeholder 3"/>
          <p:cNvSpPr>
            <a:spLocks noGrp="1"/>
          </p:cNvSpPr>
          <p:nvPr>
            <p:ph type="sldNum" sz="quarter" idx="12"/>
          </p:nvPr>
        </p:nvSpPr>
        <p:spPr/>
        <p:txBody>
          <a:bodyPr/>
          <a:lstStyle/>
          <a:p>
            <a:fld id="{47445CB2-BF6F-6E49-AC61-7BDDE2E02F5B}" type="slidenum">
              <a:rPr lang="en-US" smtClean="0"/>
              <a:t>64</a:t>
            </a:fld>
            <a:endParaRPr lang="en-US"/>
          </a:p>
        </p:txBody>
      </p:sp>
      <p:pic>
        <p:nvPicPr>
          <p:cNvPr id="3" name="Picture 2">
            <a:extLst>
              <a:ext uri="{FF2B5EF4-FFF2-40B4-BE49-F238E27FC236}">
                <a16:creationId xmlns:a16="http://schemas.microsoft.com/office/drawing/2014/main" id="{A872AE20-20C7-EA4C-8FA0-69749B282E45}"/>
              </a:ext>
            </a:extLst>
          </p:cNvPr>
          <p:cNvPicPr>
            <a:picLocks noChangeAspect="1"/>
          </p:cNvPicPr>
          <p:nvPr/>
        </p:nvPicPr>
        <p:blipFill>
          <a:blip r:embed="rId2"/>
          <a:stretch>
            <a:fillRect/>
          </a:stretch>
        </p:blipFill>
        <p:spPr>
          <a:xfrm>
            <a:off x="1224636" y="1023240"/>
            <a:ext cx="9742727" cy="4811519"/>
          </a:xfrm>
          <a:prstGeom prst="rect">
            <a:avLst/>
          </a:prstGeom>
        </p:spPr>
      </p:pic>
    </p:spTree>
    <p:extLst>
      <p:ext uri="{BB962C8B-B14F-4D97-AF65-F5344CB8AC3E}">
        <p14:creationId xmlns:p14="http://schemas.microsoft.com/office/powerpoint/2010/main" val="372716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10)</a:t>
            </a:r>
          </a:p>
        </p:txBody>
      </p:sp>
      <p:sp>
        <p:nvSpPr>
          <p:cNvPr id="4" name="Slide Number Placeholder 3"/>
          <p:cNvSpPr>
            <a:spLocks noGrp="1"/>
          </p:cNvSpPr>
          <p:nvPr>
            <p:ph type="sldNum" sz="quarter" idx="12"/>
          </p:nvPr>
        </p:nvSpPr>
        <p:spPr/>
        <p:txBody>
          <a:bodyPr/>
          <a:lstStyle/>
          <a:p>
            <a:fld id="{47445CB2-BF6F-6E49-AC61-7BDDE2E02F5B}" type="slidenum">
              <a:rPr lang="en-US" smtClean="0"/>
              <a:t>65</a:t>
            </a:fld>
            <a:endParaRPr lang="en-US"/>
          </a:p>
        </p:txBody>
      </p:sp>
      <p:pic>
        <p:nvPicPr>
          <p:cNvPr id="5" name="Picture 4">
            <a:extLst>
              <a:ext uri="{FF2B5EF4-FFF2-40B4-BE49-F238E27FC236}">
                <a16:creationId xmlns:a16="http://schemas.microsoft.com/office/drawing/2014/main" id="{31831156-7331-2849-B8AB-24188D091752}"/>
              </a:ext>
            </a:extLst>
          </p:cNvPr>
          <p:cNvPicPr>
            <a:picLocks noChangeAspect="1"/>
          </p:cNvPicPr>
          <p:nvPr/>
        </p:nvPicPr>
        <p:blipFill>
          <a:blip r:embed="rId2"/>
          <a:stretch>
            <a:fillRect/>
          </a:stretch>
        </p:blipFill>
        <p:spPr>
          <a:xfrm>
            <a:off x="846660" y="1099877"/>
            <a:ext cx="10498680" cy="5184852"/>
          </a:xfrm>
          <a:prstGeom prst="rect">
            <a:avLst/>
          </a:prstGeom>
        </p:spPr>
      </p:pic>
    </p:spTree>
    <p:extLst>
      <p:ext uri="{BB962C8B-B14F-4D97-AF65-F5344CB8AC3E}">
        <p14:creationId xmlns:p14="http://schemas.microsoft.com/office/powerpoint/2010/main" val="2147979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sz="2400" dirty="0"/>
                  <a:t>Most of the stopping conditions, like maximum depth or minimum number of points in region, we saw for classification trees can still be applied. </a:t>
                </a:r>
              </a:p>
              <a:p>
                <a:pPr>
                  <a:spcAft>
                    <a:spcPts val="1200"/>
                  </a:spcAft>
                </a:pPr>
                <a:r>
                  <a:rPr lang="en-US" sz="2400" dirty="0"/>
                  <a:t>In the place of purity gain, we can instead compute accuracy gain for splitting a region </a:t>
                </a:r>
                <a14:m>
                  <m:oMath xmlns:m="http://schemas.openxmlformats.org/officeDocument/2006/math">
                    <m:r>
                      <a:rPr lang="en-US" sz="2400" b="0" i="1" smtClean="0">
                        <a:latin typeface="Cambria Math" charset="0"/>
                      </a:rPr>
                      <m:t>𝑅</m:t>
                    </m:r>
                  </m:oMath>
                </a14:m>
                <a:endParaRPr lang="en-US" sz="2400" dirty="0"/>
              </a:p>
              <a:p>
                <a:pPr>
                  <a:spcAft>
                    <a:spcPts val="1200"/>
                  </a:spcAft>
                </a:pPr>
                <a:r>
                  <a:rPr lang="en-US" sz="2400" dirty="0"/>
                  <a:t> </a:t>
                </a:r>
              </a:p>
              <a:p>
                <a:pPr>
                  <a:spcAft>
                    <a:spcPts val="1200"/>
                  </a:spcAft>
                </a:pPr>
                <a:endParaRPr lang="en-US" sz="2400" dirty="0"/>
              </a:p>
              <a:p>
                <a:pPr>
                  <a:spcAft>
                    <a:spcPts val="1200"/>
                  </a:spcAft>
                </a:pPr>
                <a:endParaRPr lang="en-US" sz="2400" dirty="0"/>
              </a:p>
              <a:p>
                <a:pPr>
                  <a:spcAft>
                    <a:spcPts val="1200"/>
                  </a:spcAft>
                </a:pPr>
                <a:r>
                  <a:rPr lang="en-US" sz="2400" dirty="0"/>
                  <a:t>and stop the tree when the gain is less than some pre-defined threshold. </a:t>
                </a: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1023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66</a:t>
            </a:fld>
            <a:endParaRPr lang="en-US"/>
          </a:p>
        </p:txBody>
      </p:sp>
      <p:pic>
        <p:nvPicPr>
          <p:cNvPr id="4" name="Picture 3"/>
          <p:cNvPicPr>
            <a:picLocks noChangeAspect="1"/>
          </p:cNvPicPr>
          <p:nvPr/>
        </p:nvPicPr>
        <p:blipFill>
          <a:blip r:embed="rId3"/>
          <a:stretch>
            <a:fillRect/>
          </a:stretch>
        </p:blipFill>
        <p:spPr>
          <a:xfrm>
            <a:off x="1869419" y="3482852"/>
            <a:ext cx="8255000" cy="635000"/>
          </a:xfrm>
          <a:prstGeom prst="rect">
            <a:avLst/>
          </a:prstGeom>
        </p:spPr>
      </p:pic>
    </p:spTree>
    <p:extLst>
      <p:ext uri="{BB962C8B-B14F-4D97-AF65-F5344CB8AC3E}">
        <p14:creationId xmlns:p14="http://schemas.microsoft.com/office/powerpoint/2010/main" val="24970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t>
            </a:r>
          </a:p>
        </p:txBody>
      </p:sp>
      <p:sp>
        <p:nvSpPr>
          <p:cNvPr id="3" name="Content Placeholder 2"/>
          <p:cNvSpPr>
            <a:spLocks noGrp="1"/>
          </p:cNvSpPr>
          <p:nvPr>
            <p:ph idx="1"/>
          </p:nvPr>
        </p:nvSpPr>
        <p:spPr/>
        <p:txBody>
          <a:bodyPr/>
          <a:lstStyle/>
          <a:p>
            <a:pPr>
              <a:spcAft>
                <a:spcPts val="1200"/>
              </a:spcAft>
            </a:pPr>
            <a:r>
              <a:rPr lang="en-US" sz="2400" dirty="0"/>
              <a:t>Same issues as with classification trees. Avoid overfitting by pruning or limiting the depth of the tree and using CV. </a:t>
            </a:r>
          </a:p>
        </p:txBody>
      </p:sp>
      <p:sp>
        <p:nvSpPr>
          <p:cNvPr id="5" name="Slide Number Placeholder 4"/>
          <p:cNvSpPr>
            <a:spLocks noGrp="1"/>
          </p:cNvSpPr>
          <p:nvPr>
            <p:ph type="sldNum" sz="quarter" idx="12"/>
          </p:nvPr>
        </p:nvSpPr>
        <p:spPr/>
        <p:txBody>
          <a:bodyPr/>
          <a:lstStyle/>
          <a:p>
            <a:fld id="{47445CB2-BF6F-6E49-AC61-7BDDE2E02F5B}" type="slidenum">
              <a:rPr lang="en-US" smtClean="0"/>
              <a:t>67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2003" y="2216394"/>
            <a:ext cx="6681997" cy="3758623"/>
          </a:xfrm>
          <a:prstGeom prst="rect">
            <a:avLst/>
          </a:prstGeom>
        </p:spPr>
      </p:pic>
    </p:spTree>
    <p:extLst>
      <p:ext uri="{BB962C8B-B14F-4D97-AF65-F5344CB8AC3E}">
        <p14:creationId xmlns:p14="http://schemas.microsoft.com/office/powerpoint/2010/main" val="421316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21365" y="2040364"/>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Or these?</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323962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a:xfrm>
            <a:off x="833414" y="1177758"/>
            <a:ext cx="10535625" cy="2111143"/>
          </a:xfrm>
        </p:spPr>
        <p:txBody>
          <a:bodyPr/>
          <a:lstStyle/>
          <a:p>
            <a:pPr marL="9525" indent="1588"/>
            <a:r>
              <a:rPr lang="en-US" sz="2400" dirty="0"/>
              <a:t>Notice that in all of the datasets the classes are still well-separated in the feature </a:t>
            </a:r>
            <a:r>
              <a:rPr lang="en-US" sz="2000" dirty="0"/>
              <a:t>space</a:t>
            </a:r>
            <a:r>
              <a:rPr lang="en-US" sz="2400" dirty="0"/>
              <a:t>, but </a:t>
            </a:r>
            <a:r>
              <a:rPr lang="en-US" sz="2400" b="1" i="1" dirty="0"/>
              <a:t>the decision boundaries cannot easily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1027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panose="02040503050406030204" pitchFamily="18"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a:p>
              <a:p>
                <a:r>
                  <a:rPr lang="en-US" sz="2400" dirty="0"/>
                  <a:t>It would be desirable to build models that:</a:t>
                </a:r>
              </a:p>
              <a:p>
                <a:pPr marL="457200" indent="-457200">
                  <a:buFont typeface="+mj-lt"/>
                  <a:buAutoNum type="arabicPeriod"/>
                </a:pPr>
                <a:r>
                  <a:rPr lang="en-US" sz="2400" dirty="0"/>
                  <a:t>allow for </a:t>
                </a:r>
                <a:r>
                  <a:rPr lang="en-US" sz="2400" b="1" i="1" dirty="0"/>
                  <a:t>complex decision boundaries</a:t>
                </a:r>
                <a:r>
                  <a:rPr lang="en-US" sz="2400" dirty="0"/>
                  <a:t>.</a:t>
                </a:r>
              </a:p>
              <a:p>
                <a:pPr marL="457200" indent="-457200">
                  <a:buFont typeface="+mj-lt"/>
                  <a:buAutoNum type="arabicPeriod"/>
                </a:pPr>
                <a:r>
                  <a:rPr lang="en-US" sz="2400" dirty="0"/>
                  <a:t>are also </a:t>
                </a:r>
                <a:r>
                  <a:rPr lang="en-US" sz="2400" b="1" i="1" dirty="0"/>
                  <a:t>easy to interpret</a:t>
                </a:r>
                <a:r>
                  <a:rPr lang="en-US" sz="2400" dirty="0"/>
                  <a:t>. </a:t>
                </a:r>
              </a:p>
              <a:p>
                <a:pPr>
                  <a:spcAft>
                    <a:spcPts val="2400"/>
                  </a:spcAft>
                </a:pPr>
                <a:endParaRPr lang="en-US" sz="2400" dirty="0"/>
              </a:p>
            </p:txBody>
          </p:sp>
        </mc:Choice>
        <mc:Fallback xmlns="">
          <p:sp>
            <p:nvSpPr>
              <p:cNvPr id="3" name="Content Placeholder 2">
                <a:extLst>
                  <a:ext uri="{FF2B5EF4-FFF2-40B4-BE49-F238E27FC236}">
                    <a16:creationId xmlns:a16="http://schemas.microsoft.com/office/drawing/2014/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a:blip r:embed="rId2"/>
                <a:stretch>
                  <a:fillRect l="-860" t="-1786" b="-8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38527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11057</TotalTime>
  <Words>3079</Words>
  <Application>Microsoft Macintosh PowerPoint</Application>
  <PresentationFormat>Widescreen</PresentationFormat>
  <Paragraphs>340</Paragraphs>
  <Slides>67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Cambria Math</vt:lpstr>
      <vt:lpstr>Courier</vt:lpstr>
      <vt:lpstr>Karla</vt:lpstr>
      <vt:lpstr>GEC_template</vt:lpstr>
      <vt:lpstr>Lecture 15: Decision Trees</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 (cont.)</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Alternative to Using Stopping Conditions</vt:lpstr>
      <vt:lpstr>To Hot Dog or Not Hot Dog…</vt:lpstr>
      <vt:lpstr>Hot Dog or Not </vt:lpstr>
      <vt:lpstr>Motivation for Pruning</vt:lpstr>
      <vt:lpstr>Motivation for Pruning</vt:lpstr>
      <vt:lpstr>Motivation for Pruning</vt:lpstr>
      <vt:lpstr>Motivation for Pruning</vt:lpstr>
      <vt:lpstr>Pruning </vt:lpstr>
      <vt:lpstr>Pruning </vt:lpstr>
      <vt:lpstr>Pruning </vt:lpstr>
      <vt:lpstr>Pruning </vt:lpstr>
      <vt:lpstr>Pruning </vt:lpstr>
      <vt:lpstr>Pruning </vt:lpstr>
      <vt:lpstr>Pruning </vt:lpstr>
      <vt:lpstr>Next </vt:lpstr>
      <vt:lpstr>Regression Tree Example</vt:lpstr>
      <vt:lpstr>Decision Trees for Regression</vt:lpstr>
      <vt:lpstr>Adaptations for Regression</vt:lpstr>
      <vt:lpstr>Learning Regression Trees</vt:lpstr>
      <vt:lpstr>Regression Trees Prediction </vt:lpstr>
      <vt:lpstr>Regression Tree Example</vt:lpstr>
      <vt:lpstr>Regression Tree (max_depth = 1)</vt:lpstr>
      <vt:lpstr>Regression Tree (max_depth = 2)</vt:lpstr>
      <vt:lpstr>Regression Tree (max_depth = 5)</vt:lpstr>
      <vt:lpstr>Regression Tree (max_depth = 10)</vt:lpstr>
      <vt:lpstr>Stopping Conditions </vt:lpstr>
      <vt:lpstr>Overfitting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331</cp:revision>
  <cp:lastPrinted>2019-10-28T17:18:13Z</cp:lastPrinted>
  <dcterms:created xsi:type="dcterms:W3CDTF">2018-07-11T02:31:23Z</dcterms:created>
  <dcterms:modified xsi:type="dcterms:W3CDTF">2019-10-28T17:19:44Z</dcterms:modified>
</cp:coreProperties>
</file>